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0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0859" y="9274330"/>
            <a:ext cx="93217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1742" y="9274330"/>
            <a:ext cx="14363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amergold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hyperlink" Target="http://www.amergold.com/" TargetMode="External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mergold.com/" TargetMode="Externa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gold.com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mergold.com" TargetMode="External"/><Relationship Id="rId2" Type="http://schemas.openxmlformats.org/officeDocument/2006/relationships/hyperlink" Target="http://www.amergold.com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gold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mergold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www.amergold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mergold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gold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gold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mergold.com/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mergold.com/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mergold.com/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338576"/>
            <a:ext cx="352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Getting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Started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Precious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Metals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419" y="3797300"/>
            <a:ext cx="5875020" cy="1558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This guide is intended to help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sort through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sometimes-bewildering array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choices in the  marketplace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precious metals today.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specific products </a:t>
            </a:r>
            <a:r>
              <a:rPr sz="1100" dirty="0">
                <a:latin typeface="Calibri"/>
                <a:cs typeface="Calibri"/>
              </a:rPr>
              <a:t>we cover </a:t>
            </a:r>
            <a:r>
              <a:rPr sz="1100" spc="-5" dirty="0">
                <a:latin typeface="Calibri"/>
                <a:cs typeface="Calibri"/>
              </a:rPr>
              <a:t>here are among </a:t>
            </a:r>
            <a:r>
              <a:rPr sz="1100" dirty="0">
                <a:latin typeface="Calibri"/>
                <a:cs typeface="Calibri"/>
              </a:rPr>
              <a:t>the most  </a:t>
            </a:r>
            <a:r>
              <a:rPr sz="1100" spc="-5" dirty="0">
                <a:latin typeface="Calibri"/>
                <a:cs typeface="Calibri"/>
              </a:rPr>
              <a:t>conservative, widely-traded, highly-liquid, and competitively-priced available. These are </a:t>
            </a:r>
            <a:r>
              <a:rPr sz="1100" dirty="0">
                <a:latin typeface="Calibri"/>
                <a:cs typeface="Calibri"/>
              </a:rPr>
              <a:t>the best of the  best,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opinion.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556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have any questions, please feel free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call us </a:t>
            </a:r>
            <a:r>
              <a:rPr sz="1100" spc="-10" dirty="0">
                <a:latin typeface="Calibri"/>
                <a:cs typeface="Calibri"/>
              </a:rPr>
              <a:t>at </a:t>
            </a:r>
            <a:r>
              <a:rPr sz="1100" spc="-5" dirty="0">
                <a:latin typeface="Calibri"/>
                <a:cs typeface="Calibri"/>
              </a:rPr>
              <a:t>1-800-613-9323.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precious metals specialists  will be happy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help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Sincerely,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279" y="7387466"/>
            <a:ext cx="1704339" cy="876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73787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Dana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Samuelson  President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American Gold </a:t>
            </a:r>
            <a:r>
              <a:rPr sz="1100" spc="-5" dirty="0">
                <a:latin typeface="Calibri"/>
                <a:cs typeface="Calibri"/>
              </a:rPr>
              <a:t>Exchange,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Inc.  1-800-613-9323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  <a:hlinkClick r:id="rId2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914400"/>
            <a:ext cx="5884752" cy="1470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5523588"/>
            <a:ext cx="1352549" cy="1713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3568" y="43688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892556"/>
            <a:ext cx="3330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#1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Britain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Gold Sovereigns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0.2354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oz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gold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656" y="1279651"/>
            <a:ext cx="1753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Edward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VII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(1902-1910)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8736" y="1279651"/>
            <a:ext cx="1631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George V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(1911-1935)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419" y="3238107"/>
            <a:ext cx="5955665" cy="18199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British sovereigns are perhaps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widely recognized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in the world. </a:t>
            </a:r>
            <a:r>
              <a:rPr sz="110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were </a:t>
            </a:r>
            <a:r>
              <a:rPr sz="1100" dirty="0">
                <a:latin typeface="Calibri"/>
                <a:cs typeface="Calibri"/>
              </a:rPr>
              <a:t>minted </a:t>
            </a:r>
            <a:r>
              <a:rPr sz="1100" spc="-5" dirty="0">
                <a:latin typeface="Calibri"/>
                <a:cs typeface="Calibri"/>
              </a:rPr>
              <a:t>for  </a:t>
            </a:r>
            <a:r>
              <a:rPr sz="1100" dirty="0">
                <a:latin typeface="Calibri"/>
                <a:cs typeface="Calibri"/>
              </a:rPr>
              <a:t>more </a:t>
            </a:r>
            <a:r>
              <a:rPr sz="1100" spc="-5" dirty="0">
                <a:latin typeface="Calibri"/>
                <a:cs typeface="Calibri"/>
              </a:rPr>
              <a:t>than 100 years in 11 designs at seven Royal Mints </a:t>
            </a:r>
            <a:r>
              <a:rPr sz="1100" dirty="0">
                <a:latin typeface="Calibri"/>
                <a:cs typeface="Calibri"/>
              </a:rPr>
              <a:t>on five </a:t>
            </a:r>
            <a:r>
              <a:rPr sz="1100" spc="-5" dirty="0">
                <a:latin typeface="Calibri"/>
                <a:cs typeface="Calibri"/>
              </a:rPr>
              <a:t>continents, during </a:t>
            </a:r>
            <a:r>
              <a:rPr sz="1100" dirty="0">
                <a:latin typeface="Calibri"/>
                <a:cs typeface="Calibri"/>
              </a:rPr>
              <a:t>the era when "the sun  never set on the </a:t>
            </a:r>
            <a:r>
              <a:rPr sz="1100" spc="-5" dirty="0">
                <a:latin typeface="Calibri"/>
                <a:cs typeface="Calibri"/>
              </a:rPr>
              <a:t>British Empire." So universally recognized are gold sovereigns that they were even  included in U.S. aviator survival </a:t>
            </a:r>
            <a:r>
              <a:rPr sz="1100" dirty="0">
                <a:latin typeface="Calibri"/>
                <a:cs typeface="Calibri"/>
              </a:rPr>
              <a:t>kits </a:t>
            </a:r>
            <a:r>
              <a:rPr sz="1100" spc="-5" dirty="0">
                <a:latin typeface="Calibri"/>
                <a:cs typeface="Calibri"/>
              </a:rPr>
              <a:t>during </a:t>
            </a:r>
            <a:r>
              <a:rPr sz="1100" dirty="0">
                <a:latin typeface="Calibri"/>
                <a:cs typeface="Calibri"/>
              </a:rPr>
              <a:t>World War </a:t>
            </a:r>
            <a:r>
              <a:rPr sz="1100" spc="-5" dirty="0">
                <a:latin typeface="Calibri"/>
                <a:cs typeface="Calibri"/>
              </a:rPr>
              <a:t>II and Operation Desert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Storm.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3462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Sovereigns are similar in size and weight to modern </a:t>
            </a:r>
            <a:r>
              <a:rPr sz="1100" dirty="0">
                <a:latin typeface="Calibri"/>
                <a:cs typeface="Calibri"/>
              </a:rPr>
              <a:t>1/4-oz </a:t>
            </a:r>
            <a:r>
              <a:rPr sz="1100" spc="-5" dirty="0">
                <a:latin typeface="Calibri"/>
                <a:cs typeface="Calibri"/>
              </a:rPr>
              <a:t>American Gold Eagle bullion </a:t>
            </a:r>
            <a:r>
              <a:rPr sz="1100" dirty="0">
                <a:latin typeface="Calibri"/>
                <a:cs typeface="Calibri"/>
              </a:rPr>
              <a:t>coins. The  </a:t>
            </a:r>
            <a:r>
              <a:rPr sz="1100" spc="-5" dirty="0">
                <a:latin typeface="Calibri"/>
                <a:cs typeface="Calibri"/>
              </a:rPr>
              <a:t>Edward VII and George </a:t>
            </a:r>
            <a:r>
              <a:rPr sz="1100" dirty="0">
                <a:latin typeface="Calibri"/>
                <a:cs typeface="Calibri"/>
              </a:rPr>
              <a:t>V </a:t>
            </a:r>
            <a:r>
              <a:rPr sz="1100" spc="-5" dirty="0">
                <a:latin typeface="Calibri"/>
                <a:cs typeface="Calibri"/>
              </a:rPr>
              <a:t>designs above are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widely-traded. </a:t>
            </a:r>
            <a:r>
              <a:rPr sz="1100" dirty="0">
                <a:latin typeface="Calibri"/>
                <a:cs typeface="Calibri"/>
              </a:rPr>
              <a:t>Each coin </a:t>
            </a:r>
            <a:r>
              <a:rPr sz="1100" spc="-5" dirty="0">
                <a:latin typeface="Calibri"/>
                <a:cs typeface="Calibri"/>
              </a:rPr>
              <a:t>contains 0.2354 </a:t>
            </a:r>
            <a:r>
              <a:rPr sz="1100" dirty="0">
                <a:latin typeface="Calibri"/>
                <a:cs typeface="Calibri"/>
              </a:rPr>
              <a:t>ounces  of </a:t>
            </a:r>
            <a:r>
              <a:rPr sz="1100" spc="-5" dirty="0">
                <a:latin typeface="Calibri"/>
                <a:cs typeface="Calibri"/>
              </a:rPr>
              <a:t>pure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gold.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#2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France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Gold 20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Francs –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0.1867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oz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gold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894" y="5205476"/>
            <a:ext cx="1530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"Angel"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(1871-1898)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3666" y="5205476"/>
            <a:ext cx="1685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"Rooster"</a:t>
            </a:r>
            <a:r>
              <a:rPr sz="1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(1906-1914)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559" y="7216290"/>
            <a:ext cx="5929630" cy="1413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9500"/>
              </a:lnSpc>
              <a:spcBef>
                <a:spcPts val="90"/>
              </a:spcBef>
            </a:pPr>
            <a:r>
              <a:rPr sz="1100" spc="-5" dirty="0">
                <a:latin typeface="Calibri"/>
                <a:cs typeface="Calibri"/>
              </a:rPr>
              <a:t>France </a:t>
            </a:r>
            <a:r>
              <a:rPr sz="1100" dirty="0">
                <a:latin typeface="Calibri"/>
                <a:cs typeface="Calibri"/>
              </a:rPr>
              <a:t>gold 20 </a:t>
            </a:r>
            <a:r>
              <a:rPr sz="1100" spc="-5" dirty="0">
                <a:latin typeface="Calibri"/>
                <a:cs typeface="Calibri"/>
              </a:rPr>
              <a:t>franc coins </a:t>
            </a:r>
            <a:r>
              <a:rPr sz="1100" dirty="0">
                <a:latin typeface="Calibri"/>
                <a:cs typeface="Calibri"/>
              </a:rPr>
              <a:t>have </a:t>
            </a:r>
            <a:r>
              <a:rPr sz="1100" spc="-5" dirty="0">
                <a:latin typeface="Calibri"/>
                <a:cs typeface="Calibri"/>
              </a:rPr>
              <a:t>been </a:t>
            </a:r>
            <a:r>
              <a:rPr sz="1100" dirty="0">
                <a:latin typeface="Calibri"/>
                <a:cs typeface="Calibri"/>
              </a:rPr>
              <a:t>among the most </a:t>
            </a:r>
            <a:r>
              <a:rPr sz="1100" spc="-5" dirty="0">
                <a:latin typeface="Calibri"/>
                <a:cs typeface="Calibri"/>
              </a:rPr>
              <a:t>popular and important gold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the world </a:t>
            </a:r>
            <a:r>
              <a:rPr sz="1100" spc="-5" dirty="0">
                <a:latin typeface="Calibri"/>
                <a:cs typeface="Calibri"/>
              </a:rPr>
              <a:t>for  almost 200 years. Today, gold investors and collectors seek them </a:t>
            </a:r>
            <a:r>
              <a:rPr sz="1100" dirty="0">
                <a:latin typeface="Calibri"/>
                <a:cs typeface="Calibri"/>
              </a:rPr>
              <a:t>out </a:t>
            </a:r>
            <a:r>
              <a:rPr sz="1100" spc="-5" dirty="0">
                <a:latin typeface="Calibri"/>
                <a:cs typeface="Calibri"/>
              </a:rPr>
              <a:t>for their rich history, fine minting,  and beautiful designs.</a:t>
            </a:r>
            <a:endParaRPr sz="1100">
              <a:latin typeface="Calibri"/>
              <a:cs typeface="Calibri"/>
            </a:endParaRPr>
          </a:p>
          <a:p>
            <a:pPr marL="12700" marR="12700">
              <a:lnSpc>
                <a:spcPct val="109700"/>
              </a:lnSpc>
              <a:spcBef>
                <a:spcPts val="810"/>
              </a:spcBef>
            </a:pPr>
            <a:r>
              <a:rPr sz="1100" spc="-5" dirty="0">
                <a:latin typeface="Calibri"/>
                <a:cs typeface="Calibri"/>
              </a:rPr>
              <a:t>France 20 gold francs became </a:t>
            </a:r>
            <a:r>
              <a:rPr sz="1100" dirty="0">
                <a:latin typeface="Calibri"/>
                <a:cs typeface="Calibri"/>
              </a:rPr>
              <a:t>the model </a:t>
            </a:r>
            <a:r>
              <a:rPr sz="1100" spc="-5" dirty="0">
                <a:latin typeface="Calibri"/>
                <a:cs typeface="Calibri"/>
              </a:rPr>
              <a:t>for gold coinage in much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rest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Europe. Under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Latin  Monetary </a:t>
            </a:r>
            <a:r>
              <a:rPr sz="1100" dirty="0">
                <a:latin typeface="Calibri"/>
                <a:cs typeface="Calibri"/>
              </a:rPr>
              <a:t>Union of </a:t>
            </a:r>
            <a:r>
              <a:rPr sz="1100" spc="-5" dirty="0">
                <a:latin typeface="Calibri"/>
                <a:cs typeface="Calibri"/>
              </a:rPr>
              <a:t>1865, Switzerland, Italy, Belgium, and later Greece agreed to standardize their gold 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for size and weight on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French </a:t>
            </a:r>
            <a:r>
              <a:rPr sz="1100" dirty="0">
                <a:latin typeface="Calibri"/>
                <a:cs typeface="Calibri"/>
              </a:rPr>
              <a:t>20 </a:t>
            </a:r>
            <a:r>
              <a:rPr sz="1100" spc="-5" dirty="0">
                <a:latin typeface="Calibri"/>
                <a:cs typeface="Calibri"/>
              </a:rPr>
              <a:t>franc. Known today as "the euro before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euro," this LMU  standard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gold coins eased trade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dirty="0">
                <a:latin typeface="Calibri"/>
                <a:cs typeface="Calibri"/>
              </a:rPr>
              <a:t>making </a:t>
            </a:r>
            <a:r>
              <a:rPr sz="1100" spc="-5" dirty="0">
                <a:latin typeface="Calibri"/>
                <a:cs typeface="Calibri"/>
              </a:rPr>
              <a:t>European currencies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interchangeable.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5984" y="1755114"/>
            <a:ext cx="1333498" cy="1333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4229" y="1736055"/>
            <a:ext cx="1343024" cy="134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9443" y="1755114"/>
            <a:ext cx="1333487" cy="133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7698" y="1774155"/>
            <a:ext cx="1304912" cy="1304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5700191"/>
            <a:ext cx="1323975" cy="1323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8291" y="5719241"/>
            <a:ext cx="1304924" cy="1304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4505" y="5662091"/>
            <a:ext cx="1362074" cy="13620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6504" y="5662091"/>
            <a:ext cx="1371593" cy="1371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10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20" y="436880"/>
            <a:ext cx="5970905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406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12395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Angel and Rooster designs, above, are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popular and widely traded </a:t>
            </a:r>
            <a:r>
              <a:rPr sz="1100" spc="-1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Brilliant Uncirculated  (BU) grade. </a:t>
            </a:r>
            <a:r>
              <a:rPr sz="1100" dirty="0">
                <a:latin typeface="Calibri"/>
                <a:cs typeface="Calibri"/>
              </a:rPr>
              <a:t>Each </a:t>
            </a:r>
            <a:r>
              <a:rPr sz="1100" spc="-5" dirty="0">
                <a:latin typeface="Calibri"/>
                <a:cs typeface="Calibri"/>
              </a:rPr>
              <a:t>coin contains 0.1867 </a:t>
            </a:r>
            <a:r>
              <a:rPr sz="1100" dirty="0">
                <a:latin typeface="Calibri"/>
                <a:cs typeface="Calibri"/>
              </a:rPr>
              <a:t>ounces of </a:t>
            </a:r>
            <a:r>
              <a:rPr sz="1100" spc="-5" dirty="0">
                <a:latin typeface="Calibri"/>
                <a:cs typeface="Calibri"/>
              </a:rPr>
              <a:t>pure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gold.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#3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Switzerland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Gold 20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Francs –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0.1867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oz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gold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374015">
              <a:lnSpc>
                <a:spcPct val="100000"/>
              </a:lnSpc>
              <a:tabLst>
                <a:tab pos="3065780" algn="l"/>
              </a:tabLst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"Helvetica"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(1886-1896)	"Helvetia" (1897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1935, 1947,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1949)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279" y="3668449"/>
            <a:ext cx="5937250" cy="481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5110" algn="just">
              <a:lnSpc>
                <a:spcPct val="1100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Swiss 20 franc </a:t>
            </a:r>
            <a:r>
              <a:rPr sz="1100" dirty="0">
                <a:latin typeface="Calibri"/>
                <a:cs typeface="Calibri"/>
              </a:rPr>
              <a:t>gold coins </a:t>
            </a:r>
            <a:r>
              <a:rPr sz="1100" spc="-10" dirty="0">
                <a:latin typeface="Calibri"/>
                <a:cs typeface="Calibri"/>
              </a:rPr>
              <a:t>are </a:t>
            </a:r>
            <a:r>
              <a:rPr sz="1100" spc="-5" dirty="0">
                <a:latin typeface="Calibri"/>
                <a:cs typeface="Calibri"/>
              </a:rPr>
              <a:t>also extremely popular and widely traded in Brilliant Uncirculated (BU)  grade. </a:t>
            </a:r>
            <a:r>
              <a:rPr sz="1100" dirty="0">
                <a:latin typeface="Calibri"/>
                <a:cs typeface="Calibri"/>
              </a:rPr>
              <a:t>Based on the </a:t>
            </a:r>
            <a:r>
              <a:rPr sz="1100" spc="-5" dirty="0">
                <a:latin typeface="Calibri"/>
                <a:cs typeface="Calibri"/>
              </a:rPr>
              <a:t>LMU standard, </a:t>
            </a:r>
            <a:r>
              <a:rPr sz="110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are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same </a:t>
            </a:r>
            <a:r>
              <a:rPr sz="1100" spc="-5" dirty="0">
                <a:latin typeface="Calibri"/>
                <a:cs typeface="Calibri"/>
              </a:rPr>
              <a:t>size and weight as French </a:t>
            </a:r>
            <a:r>
              <a:rPr sz="1100" dirty="0">
                <a:latin typeface="Calibri"/>
                <a:cs typeface="Calibri"/>
              </a:rPr>
              <a:t>20 </a:t>
            </a:r>
            <a:r>
              <a:rPr sz="1100" spc="-10" dirty="0">
                <a:latin typeface="Calibri"/>
                <a:cs typeface="Calibri"/>
              </a:rPr>
              <a:t>franc </a:t>
            </a:r>
            <a:r>
              <a:rPr sz="1100" dirty="0">
                <a:latin typeface="Calibri"/>
                <a:cs typeface="Calibri"/>
              </a:rPr>
              <a:t>gold coins,  with </a:t>
            </a:r>
            <a:r>
              <a:rPr sz="1100" spc="-5" dirty="0">
                <a:latin typeface="Calibri"/>
                <a:cs typeface="Calibri"/>
              </a:rPr>
              <a:t>each one containing 0.1867 </a:t>
            </a:r>
            <a:r>
              <a:rPr sz="1100" dirty="0">
                <a:latin typeface="Calibri"/>
                <a:cs typeface="Calibri"/>
              </a:rPr>
              <a:t>ounces of </a:t>
            </a:r>
            <a:r>
              <a:rPr sz="1100" spc="-5" dirty="0">
                <a:latin typeface="Calibri"/>
                <a:cs typeface="Calibri"/>
              </a:rPr>
              <a:t>pure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gold.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DOs and DON'Ts 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Physical Precious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Metals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#1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First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and foremost, find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reputable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dealer you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can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trust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7470">
              <a:lnSpc>
                <a:spcPct val="101600"/>
              </a:lnSpc>
            </a:pP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important aspect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buying and selling physical precious metals is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deal </a:t>
            </a:r>
            <a:r>
              <a:rPr sz="1100" dirty="0">
                <a:latin typeface="Calibri"/>
                <a:cs typeface="Calibri"/>
              </a:rPr>
              <a:t>with a </a:t>
            </a:r>
            <a:r>
              <a:rPr sz="1100" spc="-5" dirty="0">
                <a:latin typeface="Calibri"/>
                <a:cs typeface="Calibri"/>
              </a:rPr>
              <a:t>longstanding  and reputable dealer.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retail precious metals industry is largely unregulated. Anyone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become </a:t>
            </a:r>
            <a:r>
              <a:rPr sz="1100" dirty="0">
                <a:latin typeface="Calibri"/>
                <a:cs typeface="Calibri"/>
              </a:rPr>
              <a:t>a  </a:t>
            </a:r>
            <a:r>
              <a:rPr sz="1100" spc="-5" dirty="0">
                <a:latin typeface="Calibri"/>
                <a:cs typeface="Calibri"/>
              </a:rPr>
              <a:t>dealer. With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precious metals surge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late 1970s, and again following the 2008 financial crisis,  opportunists </a:t>
            </a:r>
            <a:r>
              <a:rPr sz="1100" dirty="0">
                <a:latin typeface="Calibri"/>
                <a:cs typeface="Calibri"/>
              </a:rPr>
              <a:t>popped </a:t>
            </a:r>
            <a:r>
              <a:rPr sz="1100" spc="-5" dirty="0">
                <a:latin typeface="Calibri"/>
                <a:cs typeface="Calibri"/>
              </a:rPr>
              <a:t>up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marketplace, only to disappear </a:t>
            </a:r>
            <a:r>
              <a:rPr sz="1100" dirty="0">
                <a:latin typeface="Calibri"/>
                <a:cs typeface="Calibri"/>
              </a:rPr>
              <a:t>when the </a:t>
            </a:r>
            <a:r>
              <a:rPr sz="1100" spc="-5" dirty="0">
                <a:latin typeface="Calibri"/>
                <a:cs typeface="Calibri"/>
              </a:rPr>
              <a:t>market contracted. You don’t  want </a:t>
            </a:r>
            <a:r>
              <a:rPr sz="1100" dirty="0">
                <a:latin typeface="Calibri"/>
                <a:cs typeface="Calibri"/>
              </a:rPr>
              <a:t>one of </a:t>
            </a:r>
            <a:r>
              <a:rPr sz="1100" spc="-5" dirty="0">
                <a:latin typeface="Calibri"/>
                <a:cs typeface="Calibri"/>
              </a:rPr>
              <a:t>these opportunists holding your </a:t>
            </a:r>
            <a:r>
              <a:rPr sz="1100" dirty="0">
                <a:latin typeface="Calibri"/>
                <a:cs typeface="Calibri"/>
              </a:rPr>
              <a:t>money when </a:t>
            </a:r>
            <a:r>
              <a:rPr sz="1100" spc="-5" dirty="0">
                <a:latin typeface="Calibri"/>
                <a:cs typeface="Calibri"/>
              </a:rPr>
              <a:t>they decide leave.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reputable dealers  </a:t>
            </a:r>
            <a:r>
              <a:rPr sz="1100" dirty="0">
                <a:latin typeface="Calibri"/>
                <a:cs typeface="Calibri"/>
              </a:rPr>
              <a:t>today </a:t>
            </a:r>
            <a:r>
              <a:rPr sz="1100" spc="-5" dirty="0">
                <a:latin typeface="Calibri"/>
                <a:cs typeface="Calibri"/>
              </a:rPr>
              <a:t>have </a:t>
            </a:r>
            <a:r>
              <a:rPr sz="1100" dirty="0">
                <a:latin typeface="Calibri"/>
                <a:cs typeface="Calibri"/>
              </a:rPr>
              <a:t>been </a:t>
            </a:r>
            <a:r>
              <a:rPr sz="1100" spc="-5" dirty="0">
                <a:latin typeface="Calibri"/>
                <a:cs typeface="Calibri"/>
              </a:rPr>
              <a:t>in industry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decades and have survived previous bear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markets.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413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These </a:t>
            </a:r>
            <a:r>
              <a:rPr sz="1100" spc="-5" dirty="0">
                <a:latin typeface="Calibri"/>
                <a:cs typeface="Calibri"/>
              </a:rPr>
              <a:t>days </a:t>
            </a:r>
            <a:r>
              <a:rPr sz="1100" dirty="0">
                <a:latin typeface="Calibri"/>
                <a:cs typeface="Calibri"/>
              </a:rPr>
              <a:t>you can </a:t>
            </a:r>
            <a:r>
              <a:rPr sz="1100" spc="-5" dirty="0">
                <a:latin typeface="Calibri"/>
                <a:cs typeface="Calibri"/>
              </a:rPr>
              <a:t>easily learn about your prospective dealer’s track record and </a:t>
            </a:r>
            <a:r>
              <a:rPr sz="1100" dirty="0">
                <a:latin typeface="Calibri"/>
                <a:cs typeface="Calibri"/>
              </a:rPr>
              <a:t>history </a:t>
            </a:r>
            <a:r>
              <a:rPr sz="1100" spc="-5" dirty="0">
                <a:latin typeface="Calibri"/>
                <a:cs typeface="Calibri"/>
              </a:rPr>
              <a:t>through  internet searches, including their credentials and customer reviews. Are they referred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recommended  by someone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trust? Do their customers </a:t>
            </a:r>
            <a:r>
              <a:rPr sz="1100" dirty="0">
                <a:latin typeface="Calibri"/>
                <a:cs typeface="Calibri"/>
              </a:rPr>
              <a:t>give </a:t>
            </a:r>
            <a:r>
              <a:rPr sz="1100" spc="-5" dirty="0">
                <a:latin typeface="Calibri"/>
                <a:cs typeface="Calibri"/>
              </a:rPr>
              <a:t>them high </a:t>
            </a:r>
            <a:r>
              <a:rPr sz="1100" dirty="0">
                <a:latin typeface="Calibri"/>
                <a:cs typeface="Calibri"/>
              </a:rPr>
              <a:t>marks </a:t>
            </a:r>
            <a:r>
              <a:rPr sz="1100" spc="-5" dirty="0">
                <a:latin typeface="Calibri"/>
                <a:cs typeface="Calibri"/>
              </a:rPr>
              <a:t>through review services like Trust Pilot 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through other social media review sites? If </a:t>
            </a:r>
            <a:r>
              <a:rPr sz="1100" dirty="0">
                <a:latin typeface="Calibri"/>
                <a:cs typeface="Calibri"/>
              </a:rPr>
              <a:t>you see </a:t>
            </a:r>
            <a:r>
              <a:rPr sz="1100" spc="-5" dirty="0">
                <a:latin typeface="Calibri"/>
                <a:cs typeface="Calibri"/>
              </a:rPr>
              <a:t>multiple complaints, </a:t>
            </a:r>
            <a:r>
              <a:rPr sz="1100" spc="-10" dirty="0">
                <a:latin typeface="Calibri"/>
                <a:cs typeface="Calibri"/>
              </a:rPr>
              <a:t>be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careful.</a:t>
            </a:r>
            <a:endParaRPr sz="1100">
              <a:latin typeface="Calibri"/>
              <a:cs typeface="Calibri"/>
            </a:endParaRPr>
          </a:p>
          <a:p>
            <a:pPr marL="12700" marR="5080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Reputable dealers will make you, their client,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competitive buy/sell market and will buy back coins and  bars </a:t>
            </a:r>
            <a:r>
              <a:rPr sz="110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have sold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40"/>
              </a:lnSpc>
              <a:spcBef>
                <a:spcPts val="40"/>
              </a:spcBef>
            </a:pPr>
            <a:r>
              <a:rPr sz="1100" dirty="0">
                <a:latin typeface="Calibri"/>
                <a:cs typeface="Calibri"/>
              </a:rPr>
              <a:t>Once you </a:t>
            </a:r>
            <a:r>
              <a:rPr sz="1100" spc="-5" dirty="0">
                <a:latin typeface="Calibri"/>
                <a:cs typeface="Calibri"/>
              </a:rPr>
              <a:t>find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dealer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trust, it is generally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good idea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stay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them.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more business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10" dirty="0">
                <a:latin typeface="Calibri"/>
                <a:cs typeface="Calibri"/>
              </a:rPr>
              <a:t>do  </a:t>
            </a:r>
            <a:r>
              <a:rPr sz="1100" dirty="0">
                <a:latin typeface="Calibri"/>
                <a:cs typeface="Calibri"/>
              </a:rPr>
              <a:t>with the </a:t>
            </a:r>
            <a:r>
              <a:rPr sz="1100" spc="-5" dirty="0">
                <a:latin typeface="Calibri"/>
                <a:cs typeface="Calibri"/>
              </a:rPr>
              <a:t>same dealer, </a:t>
            </a:r>
            <a:r>
              <a:rPr sz="1100" dirty="0">
                <a:latin typeface="Calibri"/>
                <a:cs typeface="Calibri"/>
              </a:rPr>
              <a:t>the more </a:t>
            </a:r>
            <a:r>
              <a:rPr sz="1100" spc="-5" dirty="0">
                <a:latin typeface="Calibri"/>
                <a:cs typeface="Calibri"/>
              </a:rPr>
              <a:t>they will be inclined to </a:t>
            </a:r>
            <a:r>
              <a:rPr sz="1100" dirty="0">
                <a:latin typeface="Calibri"/>
                <a:cs typeface="Calibri"/>
              </a:rPr>
              <a:t>offer you </a:t>
            </a:r>
            <a:r>
              <a:rPr sz="1100" spc="-5" dirty="0">
                <a:latin typeface="Calibri"/>
                <a:cs typeface="Calibri"/>
              </a:rPr>
              <a:t>special deals that always come along.  </a:t>
            </a:r>
            <a:r>
              <a:rPr sz="1100" dirty="0">
                <a:latin typeface="Calibri"/>
                <a:cs typeface="Calibri"/>
              </a:rPr>
              <a:t>For the </a:t>
            </a:r>
            <a:r>
              <a:rPr sz="1100" spc="-5" dirty="0">
                <a:latin typeface="Calibri"/>
                <a:cs typeface="Calibri"/>
              </a:rPr>
              <a:t>most part, all retail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dealers are </a:t>
            </a:r>
            <a:r>
              <a:rPr sz="1100" dirty="0">
                <a:latin typeface="Calibri"/>
                <a:cs typeface="Calibri"/>
              </a:rPr>
              <a:t>small </a:t>
            </a:r>
            <a:r>
              <a:rPr sz="1100" spc="-5" dirty="0">
                <a:latin typeface="Calibri"/>
                <a:cs typeface="Calibri"/>
              </a:rPr>
              <a:t>business owners. </a:t>
            </a:r>
            <a:r>
              <a:rPr sz="1100" dirty="0">
                <a:latin typeface="Calibri"/>
                <a:cs typeface="Calibri"/>
              </a:rPr>
              <a:t>Each </a:t>
            </a:r>
            <a:r>
              <a:rPr sz="1100" spc="-5" dirty="0">
                <a:latin typeface="Calibri"/>
                <a:cs typeface="Calibri"/>
              </a:rPr>
              <a:t>client is precious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us.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will  </a:t>
            </a:r>
            <a:r>
              <a:rPr sz="1100" dirty="0">
                <a:latin typeface="Calibri"/>
                <a:cs typeface="Calibri"/>
              </a:rPr>
              <a:t>become a </a:t>
            </a:r>
            <a:r>
              <a:rPr sz="1100" spc="-5" dirty="0">
                <a:latin typeface="Calibri"/>
                <a:cs typeface="Calibri"/>
              </a:rPr>
              <a:t>valuable client to your dealer, and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will </a:t>
            </a:r>
            <a:r>
              <a:rPr sz="1100" dirty="0">
                <a:latin typeface="Calibri"/>
                <a:cs typeface="Calibri"/>
              </a:rPr>
              <a:t>often </a:t>
            </a:r>
            <a:r>
              <a:rPr sz="1100" spc="-10" dirty="0">
                <a:latin typeface="Calibri"/>
                <a:cs typeface="Calibri"/>
              </a:rPr>
              <a:t>be </a:t>
            </a:r>
            <a:r>
              <a:rPr sz="1100" spc="-5" dirty="0">
                <a:latin typeface="Calibri"/>
                <a:cs typeface="Calibri"/>
              </a:rPr>
              <a:t>rewarded for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loyalty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preferred  treatment.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239243"/>
            <a:ext cx="1285874" cy="128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1382" y="2220201"/>
            <a:ext cx="1314439" cy="1313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7988" y="2220201"/>
            <a:ext cx="1314446" cy="1313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4020" y="2201143"/>
            <a:ext cx="1333499" cy="1333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6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2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3568" y="43688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998" y="892556"/>
            <a:ext cx="5943600" cy="720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#2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Avoid private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sales and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online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platforms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3335" marR="67945">
              <a:lnSpc>
                <a:spcPct val="101600"/>
              </a:lnSpc>
            </a:pPr>
            <a:r>
              <a:rPr sz="1100" spc="-5" dirty="0">
                <a:latin typeface="Calibri"/>
                <a:cs typeface="Calibri"/>
              </a:rPr>
              <a:t>Most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problems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counterfeit and problematic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and bars originate in private  transactions via non-professional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online selling platforms where anyone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10" dirty="0">
                <a:latin typeface="Calibri"/>
                <a:cs typeface="Calibri"/>
              </a:rPr>
              <a:t>list </a:t>
            </a:r>
            <a:r>
              <a:rPr sz="1100" spc="-5" dirty="0">
                <a:latin typeface="Calibri"/>
                <a:cs typeface="Calibri"/>
              </a:rPr>
              <a:t>items for sale. In 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instances, these are items that are priced lower than </a:t>
            </a:r>
            <a:r>
              <a:rPr sz="1100" dirty="0">
                <a:latin typeface="Calibri"/>
                <a:cs typeface="Calibri"/>
              </a:rPr>
              <a:t>market </a:t>
            </a:r>
            <a:r>
              <a:rPr sz="1100" spc="-5" dirty="0">
                <a:latin typeface="Calibri"/>
                <a:cs typeface="Calibri"/>
              </a:rPr>
              <a:t>rates. Deals that are "to good to </a:t>
            </a:r>
            <a:r>
              <a:rPr sz="1100" spc="-10" dirty="0">
                <a:latin typeface="Calibri"/>
                <a:cs typeface="Calibri"/>
              </a:rPr>
              <a:t>be  </a:t>
            </a:r>
            <a:r>
              <a:rPr sz="1100" spc="-5" dirty="0">
                <a:latin typeface="Calibri"/>
                <a:cs typeface="Calibri"/>
              </a:rPr>
              <a:t>true" usually are. Unless you buy through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reputable dealer,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may inadvertently become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victim 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5" dirty="0">
                <a:latin typeface="Calibri"/>
                <a:cs typeface="Calibri"/>
              </a:rPr>
              <a:t> fraud.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#3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Take delivery of your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purchases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0485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We </a:t>
            </a:r>
            <a:r>
              <a:rPr sz="1100" spc="-10" dirty="0">
                <a:latin typeface="Calibri"/>
                <a:cs typeface="Calibri"/>
              </a:rPr>
              <a:t>do </a:t>
            </a:r>
            <a:r>
              <a:rPr sz="1100" spc="-5" dirty="0">
                <a:latin typeface="Calibri"/>
                <a:cs typeface="Calibri"/>
              </a:rPr>
              <a:t>not recommend that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store your purchases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your dealer. Too many things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10" dirty="0">
                <a:latin typeface="Calibri"/>
                <a:cs typeface="Calibri"/>
              </a:rPr>
              <a:t>go </a:t>
            </a:r>
            <a:r>
              <a:rPr sz="1100" spc="-5" dirty="0">
                <a:latin typeface="Calibri"/>
                <a:cs typeface="Calibri"/>
              </a:rPr>
              <a:t>wrong,  and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surrender the security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having your precious metals in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possession. Sometimes dealers  </a:t>
            </a:r>
            <a:r>
              <a:rPr sz="1100" dirty="0">
                <a:latin typeface="Calibri"/>
                <a:cs typeface="Calibri"/>
              </a:rPr>
              <a:t>who </a:t>
            </a:r>
            <a:r>
              <a:rPr sz="1100" spc="-5" dirty="0">
                <a:latin typeface="Calibri"/>
                <a:cs typeface="Calibri"/>
              </a:rPr>
              <a:t>have financial problems become slow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delivery </a:t>
            </a:r>
            <a:r>
              <a:rPr sz="1100" spc="-5" dirty="0">
                <a:latin typeface="Calibri"/>
                <a:cs typeface="Calibri"/>
              </a:rPr>
              <a:t>your product </a:t>
            </a:r>
            <a:r>
              <a:rPr sz="1100" dirty="0">
                <a:latin typeface="Calibri"/>
                <a:cs typeface="Calibri"/>
              </a:rPr>
              <a:t>when you most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 marR="44450">
              <a:lnSpc>
                <a:spcPct val="1018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When you </a:t>
            </a:r>
            <a:r>
              <a:rPr sz="1100" spc="-5" dirty="0">
                <a:latin typeface="Calibri"/>
                <a:cs typeface="Calibri"/>
              </a:rPr>
              <a:t>receive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delivery, </a:t>
            </a:r>
            <a:r>
              <a:rPr sz="1100" dirty="0">
                <a:latin typeface="Calibri"/>
                <a:cs typeface="Calibri"/>
              </a:rPr>
              <a:t>make </a:t>
            </a:r>
            <a:r>
              <a:rPr sz="1100" spc="-5" dirty="0">
                <a:latin typeface="Calibri"/>
                <a:cs typeface="Calibri"/>
              </a:rPr>
              <a:t>sure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to check it thorough to </a:t>
            </a:r>
            <a:r>
              <a:rPr sz="1100" dirty="0">
                <a:latin typeface="Calibri"/>
                <a:cs typeface="Calibri"/>
              </a:rPr>
              <a:t>make </a:t>
            </a:r>
            <a:r>
              <a:rPr sz="1100" spc="-5" dirty="0">
                <a:latin typeface="Calibri"/>
                <a:cs typeface="Calibri"/>
              </a:rPr>
              <a:t>certain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received what 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ordered. 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have any </a:t>
            </a:r>
            <a:r>
              <a:rPr sz="1100" dirty="0">
                <a:latin typeface="Calibri"/>
                <a:cs typeface="Calibri"/>
              </a:rPr>
              <a:t>issues or </a:t>
            </a:r>
            <a:r>
              <a:rPr sz="1100" spc="-5" dirty="0">
                <a:latin typeface="Calibri"/>
                <a:cs typeface="Calibri"/>
              </a:rPr>
              <a:t>questions, call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dealer immediately. </a:t>
            </a:r>
            <a:r>
              <a:rPr sz="1100" spc="-10" dirty="0">
                <a:latin typeface="Calibri"/>
                <a:cs typeface="Calibri"/>
              </a:rPr>
              <a:t>It </a:t>
            </a:r>
            <a:r>
              <a:rPr sz="1100" spc="-5" dirty="0">
                <a:latin typeface="Calibri"/>
                <a:cs typeface="Calibri"/>
              </a:rPr>
              <a:t>is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10" dirty="0">
                <a:latin typeface="Calibri"/>
                <a:cs typeface="Calibri"/>
              </a:rPr>
              <a:t>policy </a:t>
            </a:r>
            <a:r>
              <a:rPr sz="1100" spc="-5" dirty="0">
                <a:latin typeface="Calibri"/>
                <a:cs typeface="Calibri"/>
              </a:rPr>
              <a:t>at AGE to  videotape every package we open and close in </a:t>
            </a:r>
            <a:r>
              <a:rPr sz="1100" dirty="0">
                <a:latin typeface="Calibri"/>
                <a:cs typeface="Calibri"/>
              </a:rPr>
              <a:t>order </a:t>
            </a:r>
            <a:r>
              <a:rPr sz="1100" spc="-5" dirty="0">
                <a:latin typeface="Calibri"/>
                <a:cs typeface="Calibri"/>
              </a:rPr>
              <a:t>to have an indisputable, video record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what we  received and what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shipped.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#4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Only use an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independent, respected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facility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storage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 marR="5080">
              <a:lnSpc>
                <a:spcPct val="1018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We </a:t>
            </a:r>
            <a:r>
              <a:rPr sz="1100" spc="-10" dirty="0">
                <a:latin typeface="Calibri"/>
                <a:cs typeface="Calibri"/>
              </a:rPr>
              <a:t>do </a:t>
            </a:r>
            <a:r>
              <a:rPr sz="1100" spc="-5" dirty="0">
                <a:latin typeface="Calibri"/>
                <a:cs typeface="Calibri"/>
              </a:rPr>
              <a:t>not normally recommend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store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metals unless </a:t>
            </a:r>
            <a:r>
              <a:rPr sz="1100" dirty="0">
                <a:latin typeface="Calibri"/>
                <a:cs typeface="Calibri"/>
              </a:rPr>
              <a:t>your IRA </a:t>
            </a:r>
            <a:r>
              <a:rPr sz="1100" spc="-5" dirty="0">
                <a:latin typeface="Calibri"/>
                <a:cs typeface="Calibri"/>
              </a:rPr>
              <a:t>requires </a:t>
            </a:r>
            <a:r>
              <a:rPr sz="1100" spc="-10" dirty="0">
                <a:latin typeface="Calibri"/>
                <a:cs typeface="Calibri"/>
              </a:rPr>
              <a:t>it </a:t>
            </a:r>
            <a:r>
              <a:rPr sz="1100" spc="-5" dirty="0">
                <a:latin typeface="Calibri"/>
                <a:cs typeface="Calibri"/>
              </a:rPr>
              <a:t>by law </a:t>
            </a:r>
            <a:r>
              <a:rPr sz="1100" dirty="0">
                <a:latin typeface="Calibri"/>
                <a:cs typeface="Calibri"/>
              </a:rPr>
              <a:t>or the </a:t>
            </a:r>
            <a:r>
              <a:rPr sz="1100" spc="-5" dirty="0">
                <a:latin typeface="Calibri"/>
                <a:cs typeface="Calibri"/>
              </a:rPr>
              <a:t>volume 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your portfolio renders it unsafe to store yourself. 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prefer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store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precious metals </a:t>
            </a:r>
            <a:r>
              <a:rPr sz="1100" dirty="0">
                <a:latin typeface="Calibri"/>
                <a:cs typeface="Calibri"/>
              </a:rPr>
              <a:t>outside of  your </a:t>
            </a:r>
            <a:r>
              <a:rPr sz="1100" spc="-5" dirty="0">
                <a:latin typeface="Calibri"/>
                <a:cs typeface="Calibri"/>
              </a:rPr>
              <a:t>possession, </a:t>
            </a:r>
            <a:r>
              <a:rPr sz="1100" dirty="0">
                <a:latin typeface="Calibri"/>
                <a:cs typeface="Calibri"/>
              </a:rPr>
              <a:t>use only </a:t>
            </a:r>
            <a:r>
              <a:rPr sz="1100" spc="-10" dirty="0">
                <a:latin typeface="Calibri"/>
                <a:cs typeface="Calibri"/>
              </a:rPr>
              <a:t>an </a:t>
            </a:r>
            <a:r>
              <a:rPr sz="1100" spc="-5" dirty="0">
                <a:latin typeface="Calibri"/>
                <a:cs typeface="Calibri"/>
              </a:rPr>
              <a:t>independent and respected facility that specializes </a:t>
            </a:r>
            <a:r>
              <a:rPr sz="1100" spc="-1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precious metals  storage. Again, leaving them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your dealer is </a:t>
            </a:r>
            <a:r>
              <a:rPr sz="1100" dirty="0">
                <a:latin typeface="Calibri"/>
                <a:cs typeface="Calibri"/>
              </a:rPr>
              <a:t>not a </a:t>
            </a:r>
            <a:r>
              <a:rPr sz="1100" spc="-5" dirty="0">
                <a:latin typeface="Calibri"/>
                <a:cs typeface="Calibri"/>
              </a:rPr>
              <a:t>recommended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practice.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5400">
              <a:lnSpc>
                <a:spcPct val="1018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There are several precious metals storage facilities that pride an excellent service. 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wish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explore  this option, please call us for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recommended storage facilities.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only recommend trusted industry  professional facilities that specialize in this niche business. Storage fees </a:t>
            </a:r>
            <a:r>
              <a:rPr sz="1100" dirty="0">
                <a:latin typeface="Calibri"/>
                <a:cs typeface="Calibri"/>
              </a:rPr>
              <a:t>can vary </a:t>
            </a:r>
            <a:r>
              <a:rPr sz="1100" spc="-5" dirty="0">
                <a:latin typeface="Calibri"/>
                <a:cs typeface="Calibri"/>
              </a:rPr>
              <a:t>from facility to facility  and based </a:t>
            </a:r>
            <a:r>
              <a:rPr sz="1100" dirty="0">
                <a:latin typeface="Calibri"/>
                <a:cs typeface="Calibri"/>
              </a:rPr>
              <a:t>on the </a:t>
            </a:r>
            <a:r>
              <a:rPr sz="1100" spc="-5" dirty="0">
                <a:latin typeface="Calibri"/>
                <a:cs typeface="Calibri"/>
              </a:rPr>
              <a:t>value </a:t>
            </a:r>
            <a:r>
              <a:rPr sz="1100" dirty="0">
                <a:latin typeface="Calibri"/>
                <a:cs typeface="Calibri"/>
              </a:rPr>
              <a:t>or volume of </a:t>
            </a:r>
            <a:r>
              <a:rPr sz="1100" spc="-5" dirty="0">
                <a:latin typeface="Calibri"/>
                <a:cs typeface="Calibri"/>
              </a:rPr>
              <a:t>what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storing.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#5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Beware of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loss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leaders</a:t>
            </a:r>
            <a:endParaRPr sz="1400">
              <a:latin typeface="Calibri"/>
              <a:cs typeface="Calibri"/>
            </a:endParaRPr>
          </a:p>
          <a:p>
            <a:pPr marL="12700" marR="10160">
              <a:lnSpc>
                <a:spcPct val="110000"/>
              </a:lnSpc>
              <a:spcBef>
                <a:spcPts val="840"/>
              </a:spcBef>
            </a:pPr>
            <a:r>
              <a:rPr sz="1100" spc="-5" dirty="0">
                <a:latin typeface="Calibri"/>
                <a:cs typeface="Calibri"/>
              </a:rPr>
              <a:t>Some precious metals telemarketers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television sales pitches offer low priced items at "dealer cost" </a:t>
            </a:r>
            <a:r>
              <a:rPr sz="1100" dirty="0">
                <a:latin typeface="Calibri"/>
                <a:cs typeface="Calibri"/>
              </a:rPr>
              <a:t>or  </a:t>
            </a:r>
            <a:r>
              <a:rPr sz="1100" spc="-5" dirty="0">
                <a:latin typeface="Calibri"/>
                <a:cs typeface="Calibri"/>
              </a:rPr>
              <a:t>"direct </a:t>
            </a:r>
            <a:r>
              <a:rPr sz="1100" spc="-10" dirty="0">
                <a:latin typeface="Calibri"/>
                <a:cs typeface="Calibri"/>
              </a:rPr>
              <a:t>from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mint" to </a:t>
            </a:r>
            <a:r>
              <a:rPr sz="1100" spc="-5" dirty="0">
                <a:latin typeface="Calibri"/>
                <a:cs typeface="Calibri"/>
              </a:rPr>
              <a:t>entice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into doing business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them. Often these deals are not what they  </a:t>
            </a:r>
            <a:r>
              <a:rPr sz="1100" dirty="0">
                <a:latin typeface="Calibri"/>
                <a:cs typeface="Calibri"/>
              </a:rPr>
              <a:t>seem, </a:t>
            </a:r>
            <a:r>
              <a:rPr sz="1100" spc="-5" dirty="0">
                <a:latin typeface="Calibri"/>
                <a:cs typeface="Calibri"/>
              </a:rPr>
              <a:t>and result in bait-and-switch. And once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provide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contact information,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may be  deluged by telemarketing calls from fly-by-night companies to whom your information has been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sold.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latin typeface="Calibri"/>
                <a:cs typeface="Calibri"/>
              </a:rPr>
              <a:t>Reputable dealers will respect </a:t>
            </a:r>
            <a:r>
              <a:rPr sz="1100" dirty="0">
                <a:latin typeface="Calibri"/>
                <a:cs typeface="Calibri"/>
              </a:rPr>
              <a:t>your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privacy.</a:t>
            </a:r>
            <a:endParaRPr sz="1100">
              <a:latin typeface="Calibri"/>
              <a:cs typeface="Calibri"/>
            </a:endParaRPr>
          </a:p>
          <a:p>
            <a:pPr marL="12700" marR="111760">
              <a:lnSpc>
                <a:spcPct val="109100"/>
              </a:lnSpc>
              <a:spcBef>
                <a:spcPts val="815"/>
              </a:spcBef>
            </a:pPr>
            <a:r>
              <a:rPr sz="1100" spc="-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don’t know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dealer,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recommend </a:t>
            </a:r>
            <a:r>
              <a:rPr sz="1100" dirty="0">
                <a:latin typeface="Calibri"/>
                <a:cs typeface="Calibri"/>
              </a:rPr>
              <a:t>making </a:t>
            </a:r>
            <a:r>
              <a:rPr sz="1100" spc="-5" dirty="0">
                <a:latin typeface="Calibri"/>
                <a:cs typeface="Calibri"/>
              </a:rPr>
              <a:t>initial contact </a:t>
            </a:r>
            <a:r>
              <a:rPr sz="1100" dirty="0">
                <a:latin typeface="Calibri"/>
                <a:cs typeface="Calibri"/>
              </a:rPr>
              <a:t>via email. </a:t>
            </a:r>
            <a:r>
              <a:rPr sz="1100" spc="-5" dirty="0">
                <a:latin typeface="Calibri"/>
                <a:cs typeface="Calibri"/>
              </a:rPr>
              <a:t>This is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simple way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test 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waters, see how they treat </a:t>
            </a:r>
            <a:r>
              <a:rPr sz="1100" dirty="0">
                <a:latin typeface="Calibri"/>
                <a:cs typeface="Calibri"/>
              </a:rPr>
              <a:t>you, </a:t>
            </a:r>
            <a:r>
              <a:rPr sz="1100" spc="-5" dirty="0">
                <a:latin typeface="Calibri"/>
                <a:cs typeface="Calibri"/>
              </a:rPr>
              <a:t>and protect your privacy as </a:t>
            </a:r>
            <a:r>
              <a:rPr sz="1100" dirty="0">
                <a:latin typeface="Calibri"/>
                <a:cs typeface="Calibri"/>
              </a:rPr>
              <a:t>you vet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them.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2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3568" y="43688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419" y="892556"/>
            <a:ext cx="5896610" cy="275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Thanks for your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time!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845"/>
              </a:spcBef>
            </a:pPr>
            <a:r>
              <a:rPr sz="1100" spc="-5" dirty="0">
                <a:latin typeface="Calibri"/>
                <a:cs typeface="Calibri"/>
              </a:rPr>
              <a:t>Thanks for giving </a:t>
            </a:r>
            <a:r>
              <a:rPr sz="1100" spc="5" dirty="0">
                <a:latin typeface="Calibri"/>
                <a:cs typeface="Calibri"/>
              </a:rPr>
              <a:t>me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opportunity </a:t>
            </a:r>
            <a:r>
              <a:rPr sz="1100" dirty="0">
                <a:latin typeface="Calibri"/>
                <a:cs typeface="Calibri"/>
              </a:rPr>
              <a:t>to sketch out </a:t>
            </a:r>
            <a:r>
              <a:rPr sz="1100" spc="-5" dirty="0">
                <a:latin typeface="Calibri"/>
                <a:cs typeface="Calibri"/>
              </a:rPr>
              <a:t>the precious metals market and </a:t>
            </a:r>
            <a:r>
              <a:rPr sz="1100" dirty="0">
                <a:latin typeface="Calibri"/>
                <a:cs typeface="Calibri"/>
              </a:rPr>
              <a:t>the best </a:t>
            </a:r>
            <a:r>
              <a:rPr sz="1100" spc="-5" dirty="0">
                <a:latin typeface="Calibri"/>
                <a:cs typeface="Calibri"/>
              </a:rPr>
              <a:t>options for  getting started. 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have any questions regarding buying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selling, simply call 1-800-613-9323 </a:t>
            </a:r>
            <a:r>
              <a:rPr sz="1100" dirty="0">
                <a:latin typeface="Calibri"/>
                <a:cs typeface="Calibri"/>
              </a:rPr>
              <a:t>or  email 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info@amergold.com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we’ll </a:t>
            </a:r>
            <a:r>
              <a:rPr sz="1100" spc="-5" dirty="0">
                <a:latin typeface="Calibri"/>
                <a:cs typeface="Calibri"/>
              </a:rPr>
              <a:t>help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any way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can.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spc="-5" dirty="0">
                <a:latin typeface="Calibri"/>
                <a:cs typeface="Calibri"/>
              </a:rPr>
              <a:t>Happy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Investing!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Best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regards,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Brush Script MT"/>
                <a:cs typeface="Brush Script MT"/>
              </a:rPr>
              <a:t>Dana </a:t>
            </a:r>
            <a:r>
              <a:rPr sz="2400" i="1" dirty="0">
                <a:latin typeface="Brush Script MT"/>
                <a:cs typeface="Brush Script MT"/>
              </a:rPr>
              <a:t>S</a:t>
            </a:r>
            <a:r>
              <a:rPr sz="2400" i="1" spc="-10" dirty="0">
                <a:latin typeface="Brush Script MT"/>
                <a:cs typeface="Brush Script MT"/>
              </a:rPr>
              <a:t> </a:t>
            </a:r>
            <a:r>
              <a:rPr sz="2400" i="1" dirty="0">
                <a:latin typeface="Brush Script MT"/>
                <a:cs typeface="Brush Script MT"/>
              </a:rPr>
              <a:t>Samuelson</a:t>
            </a:r>
            <a:endParaRPr sz="2400">
              <a:latin typeface="Brush Script MT"/>
              <a:cs typeface="Brush Script MT"/>
            </a:endParaRPr>
          </a:p>
          <a:p>
            <a:pPr marL="12700" marR="4930775">
              <a:lnSpc>
                <a:spcPct val="101800"/>
              </a:lnSpc>
              <a:spcBef>
                <a:spcPts val="1585"/>
              </a:spcBef>
            </a:pPr>
            <a:r>
              <a:rPr sz="1100" spc="-5" dirty="0">
                <a:latin typeface="Calibri"/>
                <a:cs typeface="Calibri"/>
              </a:rPr>
              <a:t>Dana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Samuelson  President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American Gold </a:t>
            </a:r>
            <a:r>
              <a:rPr sz="1100" spc="-5" dirty="0">
                <a:latin typeface="Calibri"/>
                <a:cs typeface="Calibri"/>
              </a:rPr>
              <a:t>Exchange,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559" y="4085336"/>
            <a:ext cx="5970905" cy="443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346"/>
                </a:solidFill>
                <a:latin typeface="Calibri"/>
                <a:cs typeface="Calibri"/>
              </a:rPr>
              <a:t>About Dana S.</a:t>
            </a:r>
            <a:r>
              <a:rPr sz="1600" b="1" spc="5" dirty="0">
                <a:solidFill>
                  <a:srgbClr val="00134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346"/>
                </a:solidFill>
                <a:latin typeface="Calibri"/>
                <a:cs typeface="Calibri"/>
              </a:rPr>
              <a:t>Samuelson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04139">
              <a:lnSpc>
                <a:spcPct val="109800"/>
              </a:lnSpc>
            </a:pP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professional numismatist since 1980, Dana </a:t>
            </a:r>
            <a:r>
              <a:rPr sz="1100" dirty="0">
                <a:latin typeface="Calibri"/>
                <a:cs typeface="Calibri"/>
              </a:rPr>
              <a:t>worked </a:t>
            </a:r>
            <a:r>
              <a:rPr sz="1100" spc="-5" dirty="0">
                <a:latin typeface="Calibri"/>
                <a:cs typeface="Calibri"/>
              </a:rPr>
              <a:t>for some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influential precious </a:t>
            </a:r>
            <a:r>
              <a:rPr sz="1100" dirty="0">
                <a:latin typeface="Calibri"/>
                <a:cs typeface="Calibri"/>
              </a:rPr>
              <a:t>metals  </a:t>
            </a:r>
            <a:r>
              <a:rPr sz="1100" spc="-5" dirty="0">
                <a:latin typeface="Calibri"/>
                <a:cs typeface="Calibri"/>
              </a:rPr>
              <a:t>trading companies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nation before founding AGE in 1998. For nearly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decade he </a:t>
            </a:r>
            <a:r>
              <a:rPr sz="1100" dirty="0">
                <a:latin typeface="Calibri"/>
                <a:cs typeface="Calibri"/>
              </a:rPr>
              <a:t>was a </a:t>
            </a:r>
            <a:r>
              <a:rPr sz="1100" spc="-5" dirty="0">
                <a:latin typeface="Calibri"/>
                <a:cs typeface="Calibri"/>
              </a:rPr>
              <a:t>personal  </a:t>
            </a:r>
            <a:r>
              <a:rPr sz="1100" dirty="0">
                <a:latin typeface="Calibri"/>
                <a:cs typeface="Calibri"/>
              </a:rPr>
              <a:t>protege of </a:t>
            </a:r>
            <a:r>
              <a:rPr sz="1100" spc="-5" dirty="0">
                <a:latin typeface="Calibri"/>
                <a:cs typeface="Calibri"/>
              </a:rPr>
              <a:t>James U. Blanchard III, </a:t>
            </a:r>
            <a:r>
              <a:rPr sz="1100" dirty="0">
                <a:latin typeface="Calibri"/>
                <a:cs typeface="Calibri"/>
              </a:rPr>
              <a:t>one of the </a:t>
            </a:r>
            <a:r>
              <a:rPr sz="1100" spc="-5" dirty="0">
                <a:latin typeface="Calibri"/>
                <a:cs typeface="Calibri"/>
              </a:rPr>
              <a:t>true giants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industry and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individual </a:t>
            </a:r>
            <a:r>
              <a:rPr sz="1100" dirty="0">
                <a:latin typeface="Calibri"/>
                <a:cs typeface="Calibri"/>
              </a:rPr>
              <a:t>most  </a:t>
            </a:r>
            <a:r>
              <a:rPr sz="1100" spc="-5" dirty="0">
                <a:latin typeface="Calibri"/>
                <a:cs typeface="Calibri"/>
              </a:rPr>
              <a:t>responsible for re-legalizing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private ownership of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U.S. Dana recently served as President 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Professional Numismatists Guild, an nonprofit organization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world's </a:t>
            </a:r>
            <a:r>
              <a:rPr sz="1100" dirty="0">
                <a:latin typeface="Calibri"/>
                <a:cs typeface="Calibri"/>
              </a:rPr>
              <a:t>top </a:t>
            </a:r>
            <a:r>
              <a:rPr sz="1100" spc="-5" dirty="0">
                <a:latin typeface="Calibri"/>
                <a:cs typeface="Calibri"/>
              </a:rPr>
              <a:t>rare coin experts,  </a:t>
            </a:r>
            <a:r>
              <a:rPr sz="1100" dirty="0">
                <a:latin typeface="Calibri"/>
                <a:cs typeface="Calibri"/>
              </a:rPr>
              <a:t>whose </a:t>
            </a:r>
            <a:r>
              <a:rPr sz="1100" spc="-5" dirty="0">
                <a:latin typeface="Calibri"/>
                <a:cs typeface="Calibri"/>
              </a:rPr>
              <a:t>primary mission is to make </a:t>
            </a:r>
            <a:r>
              <a:rPr sz="1100" dirty="0">
                <a:latin typeface="Calibri"/>
                <a:cs typeface="Calibri"/>
              </a:rPr>
              <a:t>the hobby </a:t>
            </a:r>
            <a:r>
              <a:rPr sz="1100" spc="-5" dirty="0">
                <a:latin typeface="Calibri"/>
                <a:cs typeface="Calibri"/>
              </a:rPr>
              <a:t>safe for collectors and investors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maintaining rigorous  standards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excellence among dealers. He holds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B.A. from Washington and </a:t>
            </a:r>
            <a:r>
              <a:rPr sz="1100" dirty="0">
                <a:latin typeface="Calibri"/>
                <a:cs typeface="Calibri"/>
              </a:rPr>
              <a:t>Lee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About American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Gold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Exchange</a:t>
            </a:r>
            <a:endParaRPr sz="1600">
              <a:latin typeface="Calibri"/>
              <a:cs typeface="Calibri"/>
            </a:endParaRPr>
          </a:p>
          <a:p>
            <a:pPr marL="12700" marR="25400">
              <a:lnSpc>
                <a:spcPct val="101800"/>
              </a:lnSpc>
              <a:spcBef>
                <a:spcPts val="1425"/>
              </a:spcBef>
            </a:pPr>
            <a:r>
              <a:rPr sz="1100" spc="-5" dirty="0">
                <a:latin typeface="Calibri"/>
                <a:cs typeface="Calibri"/>
              </a:rPr>
              <a:t>Founded in 1998, American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Exchange is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leading national precious metals and rare coin company  specializing in dealer-to-dealer trading and direct sales </a:t>
            </a:r>
            <a:r>
              <a:rPr sz="1100" dirty="0">
                <a:latin typeface="Calibri"/>
                <a:cs typeface="Calibri"/>
              </a:rPr>
              <a:t>to the </a:t>
            </a:r>
            <a:r>
              <a:rPr sz="1100" spc="-5" dirty="0">
                <a:latin typeface="Calibri"/>
                <a:cs typeface="Calibri"/>
              </a:rPr>
              <a:t>public. AGE draws </a:t>
            </a:r>
            <a:r>
              <a:rPr sz="1100" dirty="0">
                <a:latin typeface="Calibri"/>
                <a:cs typeface="Calibri"/>
              </a:rPr>
              <a:t>upon a </a:t>
            </a:r>
            <a:r>
              <a:rPr sz="1100" spc="-5" dirty="0">
                <a:latin typeface="Calibri"/>
                <a:cs typeface="Calibri"/>
              </a:rPr>
              <a:t>huge network </a:t>
            </a:r>
            <a:r>
              <a:rPr sz="1100" dirty="0">
                <a:latin typeface="Calibri"/>
                <a:cs typeface="Calibri"/>
              </a:rPr>
              <a:t>of  </a:t>
            </a:r>
            <a:r>
              <a:rPr sz="1100" spc="-5" dirty="0">
                <a:latin typeface="Calibri"/>
                <a:cs typeface="Calibri"/>
              </a:rPr>
              <a:t>gold, silver, platinum and palladium suppliers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U.S. and </a:t>
            </a:r>
            <a:r>
              <a:rPr sz="1100" dirty="0">
                <a:latin typeface="Calibri"/>
                <a:cs typeface="Calibri"/>
              </a:rPr>
              <a:t>Europe. Our </a:t>
            </a:r>
            <a:r>
              <a:rPr sz="1100" spc="-5" dirty="0">
                <a:latin typeface="Calibri"/>
                <a:cs typeface="Calibri"/>
              </a:rPr>
              <a:t>long-term relationships enable  us reliably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offer an almost limitless inventory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highest-quality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and bullion at extremely low  prices.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At AGE,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put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customer first.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account managers are specifically trained to take </a:t>
            </a:r>
            <a:r>
              <a:rPr sz="1100" spc="-10" dirty="0">
                <a:latin typeface="Calibri"/>
                <a:cs typeface="Calibri"/>
              </a:rPr>
              <a:t>as </a:t>
            </a:r>
            <a:r>
              <a:rPr sz="1100" dirty="0">
                <a:latin typeface="Calibri"/>
                <a:cs typeface="Calibri"/>
              </a:rPr>
              <a:t>much </a:t>
            </a:r>
            <a:r>
              <a:rPr sz="1100" spc="-5" dirty="0">
                <a:latin typeface="Calibri"/>
                <a:cs typeface="Calibri"/>
              </a:rPr>
              <a:t>time as 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need, regardless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portfolio size, until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feel comfortable and informed about the market and the  benefits </a:t>
            </a:r>
            <a:r>
              <a:rPr sz="1100" dirty="0">
                <a:latin typeface="Calibri"/>
                <a:cs typeface="Calibri"/>
              </a:rPr>
              <a:t>of our </a:t>
            </a:r>
            <a:r>
              <a:rPr sz="1100" spc="-5" dirty="0">
                <a:latin typeface="Calibri"/>
                <a:cs typeface="Calibri"/>
              </a:rPr>
              <a:t>products. Our prices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coins and bullion are always among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lowest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industry,  and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quality is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highest. </a:t>
            </a:r>
            <a:r>
              <a:rPr sz="1100" dirty="0">
                <a:latin typeface="Calibri"/>
                <a:cs typeface="Calibri"/>
              </a:rPr>
              <a:t>Each </a:t>
            </a:r>
            <a:r>
              <a:rPr sz="1100" spc="-5" dirty="0">
                <a:latin typeface="Calibri"/>
                <a:cs typeface="Calibri"/>
              </a:rPr>
              <a:t>classic </a:t>
            </a:r>
            <a:r>
              <a:rPr sz="1100" dirty="0">
                <a:latin typeface="Calibri"/>
                <a:cs typeface="Calibri"/>
              </a:rPr>
              <a:t>coin </a:t>
            </a:r>
            <a:r>
              <a:rPr sz="1100" spc="-5" dirty="0">
                <a:latin typeface="Calibri"/>
                <a:cs typeface="Calibri"/>
              </a:rPr>
              <a:t>is hand-selected for superior collector desirability based 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technical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merit.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2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620" y="436880"/>
            <a:ext cx="5970905" cy="116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406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762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result, we're pleased to say, an AGE customer is usually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customer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life! That's </a:t>
            </a:r>
            <a:r>
              <a:rPr sz="1100" dirty="0">
                <a:latin typeface="Calibri"/>
                <a:cs typeface="Calibri"/>
              </a:rPr>
              <a:t>why </a:t>
            </a:r>
            <a:r>
              <a:rPr sz="1100" spc="-5" dirty="0">
                <a:latin typeface="Calibri"/>
                <a:cs typeface="Calibri"/>
              </a:rPr>
              <a:t>AGE has  </a:t>
            </a:r>
            <a:r>
              <a:rPr sz="1100" dirty="0">
                <a:latin typeface="Calibri"/>
                <a:cs typeface="Calibri"/>
              </a:rPr>
              <a:t>been </a:t>
            </a:r>
            <a:r>
              <a:rPr sz="1100" spc="-5" dirty="0">
                <a:latin typeface="Calibri"/>
                <a:cs typeface="Calibri"/>
              </a:rPr>
              <a:t>recommended by </a:t>
            </a:r>
            <a:r>
              <a:rPr sz="1100" dirty="0">
                <a:latin typeface="Calibri"/>
                <a:cs typeface="Calibri"/>
              </a:rPr>
              <a:t>Dr. </a:t>
            </a:r>
            <a:r>
              <a:rPr sz="1100" spc="-5" dirty="0">
                <a:latin typeface="Calibri"/>
                <a:cs typeface="Calibri"/>
              </a:rPr>
              <a:t>Steve Sjuggerud's </a:t>
            </a:r>
            <a:r>
              <a:rPr sz="1100" i="1" spc="-5" dirty="0">
                <a:latin typeface="Calibri"/>
                <a:cs typeface="Calibri"/>
              </a:rPr>
              <a:t>Daily Wealth</a:t>
            </a:r>
            <a:r>
              <a:rPr sz="1100" spc="-5" dirty="0">
                <a:latin typeface="Calibri"/>
                <a:cs typeface="Calibri"/>
              </a:rPr>
              <a:t>, </a:t>
            </a:r>
            <a:r>
              <a:rPr sz="1100" dirty="0">
                <a:latin typeface="Calibri"/>
                <a:cs typeface="Calibri"/>
              </a:rPr>
              <a:t>Peter </a:t>
            </a:r>
            <a:r>
              <a:rPr sz="1100" spc="-5" dirty="0">
                <a:latin typeface="Calibri"/>
                <a:cs typeface="Calibri"/>
              </a:rPr>
              <a:t>Schiff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Euro Pacific Capital, </a:t>
            </a:r>
            <a:r>
              <a:rPr sz="1100" dirty="0">
                <a:latin typeface="Calibri"/>
                <a:cs typeface="Calibri"/>
              </a:rPr>
              <a:t>Porter  </a:t>
            </a:r>
            <a:r>
              <a:rPr sz="1100" spc="-5" dirty="0">
                <a:latin typeface="Calibri"/>
                <a:cs typeface="Calibri"/>
              </a:rPr>
              <a:t>Stansberry, and Mary Anne </a:t>
            </a:r>
            <a:r>
              <a:rPr sz="1100" dirty="0">
                <a:latin typeface="Calibri"/>
                <a:cs typeface="Calibri"/>
              </a:rPr>
              <a:t>&amp; Pamela </a:t>
            </a:r>
            <a:r>
              <a:rPr sz="1100" spc="-5" dirty="0">
                <a:latin typeface="Calibri"/>
                <a:cs typeface="Calibri"/>
              </a:rPr>
              <a:t>Aden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i="1" dirty="0">
                <a:latin typeface="Calibri"/>
                <a:cs typeface="Calibri"/>
              </a:rPr>
              <a:t>The </a:t>
            </a:r>
            <a:r>
              <a:rPr sz="1100" i="1" spc="-5" dirty="0">
                <a:latin typeface="Calibri"/>
                <a:cs typeface="Calibri"/>
              </a:rPr>
              <a:t>Aden Forecast </a:t>
            </a:r>
            <a:r>
              <a:rPr sz="1100" spc="-10" dirty="0">
                <a:latin typeface="Calibri"/>
                <a:cs typeface="Calibri"/>
              </a:rPr>
              <a:t>as </a:t>
            </a:r>
            <a:r>
              <a:rPr sz="1100" dirty="0">
                <a:latin typeface="Calibri"/>
                <a:cs typeface="Calibri"/>
              </a:rPr>
              <a:t>a trusted </a:t>
            </a:r>
            <a:r>
              <a:rPr sz="1100" spc="-5" dirty="0">
                <a:latin typeface="Calibri"/>
                <a:cs typeface="Calibri"/>
              </a:rPr>
              <a:t>source for classic coins and  bullion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195" y="43688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718" y="892555"/>
            <a:ext cx="5930900" cy="2364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Gold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Bullion</a:t>
            </a:r>
            <a:endParaRPr sz="1600" dirty="0">
              <a:latin typeface="Calibri"/>
              <a:cs typeface="Calibri"/>
            </a:endParaRPr>
          </a:p>
          <a:p>
            <a:pPr marL="12700" marR="146685">
              <a:lnSpc>
                <a:spcPct val="101499"/>
              </a:lnSpc>
              <a:spcBef>
                <a:spcPts val="1380"/>
              </a:spcBef>
            </a:pPr>
            <a:r>
              <a:rPr sz="1100" dirty="0">
                <a:latin typeface="Calibri"/>
                <a:cs typeface="Calibri"/>
              </a:rPr>
              <a:t>When </a:t>
            </a:r>
            <a:r>
              <a:rPr sz="1100" spc="-5" dirty="0">
                <a:latin typeface="Calibri"/>
                <a:cs typeface="Calibri"/>
              </a:rPr>
              <a:t>people think </a:t>
            </a:r>
            <a:r>
              <a:rPr sz="1100" dirty="0">
                <a:latin typeface="Calibri"/>
                <a:cs typeface="Calibri"/>
              </a:rPr>
              <a:t>of gold </a:t>
            </a:r>
            <a:r>
              <a:rPr sz="1100" spc="-5" dirty="0">
                <a:latin typeface="Calibri"/>
                <a:cs typeface="Calibri"/>
              </a:rPr>
              <a:t>bullion, </a:t>
            </a:r>
            <a:r>
              <a:rPr sz="110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often imagine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huge stack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gold bars </a:t>
            </a:r>
            <a:r>
              <a:rPr sz="1100" spc="-10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dusty vault. </a:t>
            </a:r>
            <a:r>
              <a:rPr sz="1100" spc="-10" dirty="0">
                <a:latin typeface="Calibri"/>
                <a:cs typeface="Calibri"/>
              </a:rPr>
              <a:t>Since 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mid-1980s, however, gold bullion coins issued by government </a:t>
            </a:r>
            <a:r>
              <a:rPr sz="1100" dirty="0">
                <a:latin typeface="Calibri"/>
                <a:cs typeface="Calibri"/>
              </a:rPr>
              <a:t>mints </a:t>
            </a:r>
            <a:r>
              <a:rPr sz="1100" spc="-5" dirty="0">
                <a:latin typeface="Calibri"/>
                <a:cs typeface="Calibri"/>
              </a:rPr>
              <a:t>have all but replaced private  bars as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primary </a:t>
            </a:r>
            <a:r>
              <a:rPr sz="1100" dirty="0">
                <a:latin typeface="Calibri"/>
                <a:cs typeface="Calibri"/>
              </a:rPr>
              <a:t>way for </a:t>
            </a:r>
            <a:r>
              <a:rPr sz="1100" spc="-5" dirty="0">
                <a:latin typeface="Calibri"/>
                <a:cs typeface="Calibri"/>
              </a:rPr>
              <a:t>individual investors to </a:t>
            </a:r>
            <a:r>
              <a:rPr sz="1100" dirty="0">
                <a:latin typeface="Calibri"/>
                <a:cs typeface="Calibri"/>
              </a:rPr>
              <a:t>own </a:t>
            </a:r>
            <a:r>
              <a:rPr sz="1100" spc="-5" dirty="0">
                <a:latin typeface="Calibri"/>
                <a:cs typeface="Calibri"/>
              </a:rPr>
              <a:t>physical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US Mint, Royal  Canadian Mint, and South African Mint are the </a:t>
            </a:r>
            <a:r>
              <a:rPr sz="1100" dirty="0">
                <a:latin typeface="Calibri"/>
                <a:cs typeface="Calibri"/>
              </a:rPr>
              <a:t>main </a:t>
            </a:r>
            <a:r>
              <a:rPr sz="1100" spc="-5" dirty="0">
                <a:latin typeface="Calibri"/>
                <a:cs typeface="Calibri"/>
              </a:rPr>
              <a:t>suppliers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modern gold bullion coins to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Government-produced modern bullion coins offer several distinct advantages </a:t>
            </a:r>
            <a:r>
              <a:rPr sz="1100" dirty="0">
                <a:latin typeface="Calibri"/>
                <a:cs typeface="Calibri"/>
              </a:rPr>
              <a:t>over </a:t>
            </a:r>
            <a:r>
              <a:rPr sz="1100" spc="-5" dirty="0">
                <a:latin typeface="Calibri"/>
                <a:cs typeface="Calibri"/>
              </a:rPr>
              <a:t>other forms </a:t>
            </a:r>
            <a:r>
              <a:rPr sz="1100" dirty="0">
                <a:latin typeface="Calibri"/>
                <a:cs typeface="Calibri"/>
              </a:rPr>
              <a:t>of  </a:t>
            </a:r>
            <a:r>
              <a:rPr sz="1100" spc="-5" dirty="0">
                <a:latin typeface="Calibri"/>
                <a:cs typeface="Calibri"/>
              </a:rPr>
              <a:t>bullion. </a:t>
            </a:r>
            <a:r>
              <a:rPr sz="110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are minted to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highest standards. </a:t>
            </a:r>
            <a:r>
              <a:rPr sz="1100" spc="-1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are guaranteed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purity and content by </a:t>
            </a:r>
            <a:r>
              <a:rPr sz="1100" dirty="0">
                <a:latin typeface="Calibri"/>
                <a:cs typeface="Calibri"/>
              </a:rPr>
              <a:t>the  </a:t>
            </a:r>
            <a:r>
              <a:rPr sz="1100" spc="-5" dirty="0">
                <a:latin typeface="Calibri"/>
                <a:cs typeface="Calibri"/>
              </a:rPr>
              <a:t>issuing government. They are easily transported and stored, often in mint-issued plastic </a:t>
            </a:r>
            <a:r>
              <a:rPr sz="1100" dirty="0">
                <a:latin typeface="Calibri"/>
                <a:cs typeface="Calibri"/>
              </a:rPr>
              <a:t>tubes.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they  </a:t>
            </a:r>
            <a:r>
              <a:rPr sz="1100" spc="-5" dirty="0">
                <a:latin typeface="Calibri"/>
                <a:cs typeface="Calibri"/>
              </a:rPr>
              <a:t>are virtually impossible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counterfeit. Plus, their designs are typically quite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beautiful.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#1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1-ounce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U.S.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Gold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Eagles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279" y="4795458"/>
            <a:ext cx="5913120" cy="26250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96520">
              <a:lnSpc>
                <a:spcPct val="101499"/>
              </a:lnSpc>
              <a:spcBef>
                <a:spcPts val="85"/>
              </a:spcBef>
            </a:pPr>
            <a:r>
              <a:rPr sz="1100" spc="-5" dirty="0">
                <a:latin typeface="Calibri"/>
                <a:cs typeface="Calibri"/>
              </a:rPr>
              <a:t>Introduced by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US Mint in 1986, American Gold Eagles are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first choice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modern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  buyers in the United States today. Along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American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Buffaloes, they are the </a:t>
            </a:r>
            <a:r>
              <a:rPr sz="1100" dirty="0">
                <a:latin typeface="Calibri"/>
                <a:cs typeface="Calibri"/>
              </a:rPr>
              <a:t>only </a:t>
            </a:r>
            <a:r>
              <a:rPr sz="1100" spc="-5" dirty="0">
                <a:latin typeface="Calibri"/>
                <a:cs typeface="Calibri"/>
              </a:rPr>
              <a:t>modern gold  bullion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backed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the US government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weight </a:t>
            </a:r>
            <a:r>
              <a:rPr sz="1100" dirty="0">
                <a:latin typeface="Calibri"/>
                <a:cs typeface="Calibri"/>
              </a:rPr>
              <a:t>and gold </a:t>
            </a:r>
            <a:r>
              <a:rPr sz="1100" spc="-5" dirty="0">
                <a:latin typeface="Calibri"/>
                <a:cs typeface="Calibri"/>
              </a:rPr>
              <a:t>content. </a:t>
            </a:r>
            <a:r>
              <a:rPr sz="1100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are legal US tender, not  replica coins.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16129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US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Eagles are available in </a:t>
            </a:r>
            <a:r>
              <a:rPr sz="1100" dirty="0">
                <a:latin typeface="Calibri"/>
                <a:cs typeface="Calibri"/>
              </a:rPr>
              <a:t>four </a:t>
            </a:r>
            <a:r>
              <a:rPr sz="1100" spc="-5" dirty="0">
                <a:latin typeface="Calibri"/>
                <a:cs typeface="Calibri"/>
              </a:rPr>
              <a:t>sizes: one-ounce ($50 face value), half-ounce ($25 face value),  quarter-ounce ($10 face value), and tenth-ounce ($5 face </a:t>
            </a:r>
            <a:r>
              <a:rPr sz="1100" dirty="0">
                <a:latin typeface="Calibri"/>
                <a:cs typeface="Calibri"/>
              </a:rPr>
              <a:t>value). They </a:t>
            </a:r>
            <a:r>
              <a:rPr sz="1100" spc="-5" dirty="0">
                <a:latin typeface="Calibri"/>
                <a:cs typeface="Calibri"/>
              </a:rPr>
              <a:t>are also available as sets. Each  one-ounce American Eagle </a:t>
            </a:r>
            <a:r>
              <a:rPr sz="1100" dirty="0">
                <a:latin typeface="Calibri"/>
                <a:cs typeface="Calibri"/>
              </a:rPr>
              <a:t>gold coin </a:t>
            </a:r>
            <a:r>
              <a:rPr sz="1100" spc="-5" dirty="0">
                <a:latin typeface="Calibri"/>
                <a:cs typeface="Calibri"/>
              </a:rPr>
              <a:t>contains precisely one troy ounce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pure 24-karat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gold.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One-ounce </a:t>
            </a:r>
            <a:r>
              <a:rPr sz="1100" spc="-5" dirty="0">
                <a:latin typeface="Calibri"/>
                <a:cs typeface="Calibri"/>
              </a:rPr>
              <a:t>Gold Eagles are by far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popular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cost-effective </a:t>
            </a:r>
            <a:r>
              <a:rPr sz="1100" dirty="0">
                <a:latin typeface="Calibri"/>
                <a:cs typeface="Calibri"/>
              </a:rPr>
              <a:t>of the four </a:t>
            </a:r>
            <a:r>
              <a:rPr sz="1100" spc="-5" dirty="0">
                <a:latin typeface="Calibri"/>
                <a:cs typeface="Calibri"/>
              </a:rPr>
              <a:t>sizes. Because the US  Mint charges dealers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fabrication cost for each coin, </a:t>
            </a:r>
            <a:r>
              <a:rPr sz="1100" dirty="0">
                <a:latin typeface="Calibri"/>
                <a:cs typeface="Calibri"/>
              </a:rPr>
              <a:t>when you </a:t>
            </a:r>
            <a:r>
              <a:rPr sz="1100" spc="-5" dirty="0">
                <a:latin typeface="Calibri"/>
                <a:cs typeface="Calibri"/>
              </a:rPr>
              <a:t>buy </a:t>
            </a:r>
            <a:r>
              <a:rPr sz="1100" dirty="0">
                <a:latin typeface="Calibri"/>
                <a:cs typeface="Calibri"/>
              </a:rPr>
              <a:t>1 oz </a:t>
            </a:r>
            <a:r>
              <a:rPr sz="1100" spc="-5" dirty="0">
                <a:latin typeface="Calibri"/>
                <a:cs typeface="Calibri"/>
              </a:rPr>
              <a:t>Gold Eagles, </a:t>
            </a:r>
            <a:r>
              <a:rPr sz="1100" dirty="0">
                <a:latin typeface="Calibri"/>
                <a:cs typeface="Calibri"/>
              </a:rPr>
              <a:t>you only </a:t>
            </a:r>
            <a:r>
              <a:rPr sz="1100" spc="-5" dirty="0">
                <a:latin typeface="Calibri"/>
                <a:cs typeface="Calibri"/>
              </a:rPr>
              <a:t>pay it  </a:t>
            </a:r>
            <a:r>
              <a:rPr sz="1100" dirty="0">
                <a:latin typeface="Calibri"/>
                <a:cs typeface="Calibri"/>
              </a:rPr>
              <a:t>once. </a:t>
            </a:r>
            <a:r>
              <a:rPr sz="1100" spc="-5" dirty="0">
                <a:latin typeface="Calibri"/>
                <a:cs typeface="Calibri"/>
              </a:rPr>
              <a:t>Buying 10 tenth-ounce coins </a:t>
            </a:r>
            <a:r>
              <a:rPr sz="1100" dirty="0">
                <a:latin typeface="Calibri"/>
                <a:cs typeface="Calibri"/>
              </a:rPr>
              <a:t>means </a:t>
            </a:r>
            <a:r>
              <a:rPr sz="1100" spc="-5" dirty="0">
                <a:latin typeface="Calibri"/>
                <a:cs typeface="Calibri"/>
              </a:rPr>
              <a:t>paying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fabrication cost </a:t>
            </a:r>
            <a:r>
              <a:rPr sz="1100" dirty="0">
                <a:latin typeface="Calibri"/>
                <a:cs typeface="Calibri"/>
              </a:rPr>
              <a:t>ten times. </a:t>
            </a:r>
            <a:r>
              <a:rPr sz="1100" spc="-10" dirty="0">
                <a:latin typeface="Calibri"/>
                <a:cs typeface="Calibri"/>
              </a:rPr>
              <a:t>On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per-ounce basis, </a:t>
            </a:r>
            <a:r>
              <a:rPr sz="1100" dirty="0">
                <a:latin typeface="Calibri"/>
                <a:cs typeface="Calibri"/>
              </a:rPr>
              <a:t>you  can </a:t>
            </a:r>
            <a:r>
              <a:rPr sz="1100" spc="-5" dirty="0">
                <a:latin typeface="Calibri"/>
                <a:cs typeface="Calibri"/>
              </a:rPr>
              <a:t>readily </a:t>
            </a:r>
            <a:r>
              <a:rPr sz="1100" dirty="0">
                <a:latin typeface="Calibri"/>
                <a:cs typeface="Calibri"/>
              </a:rPr>
              <a:t>see why </a:t>
            </a:r>
            <a:r>
              <a:rPr sz="1100" spc="-5" dirty="0">
                <a:latin typeface="Calibri"/>
                <a:cs typeface="Calibri"/>
              </a:rPr>
              <a:t>one-ounce coins are more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cost-effective.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#2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1-ounce Canada Gold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Maple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Leafs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425952"/>
            <a:ext cx="1219200" cy="1219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8348" y="3425952"/>
            <a:ext cx="1219193" cy="1219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7591043"/>
            <a:ext cx="1219200" cy="1218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8348" y="7591043"/>
            <a:ext cx="1219193" cy="1218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6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322" y="436880"/>
            <a:ext cx="5970905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64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9215">
              <a:lnSpc>
                <a:spcPct val="101600"/>
              </a:lnSpc>
            </a:pP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second-most popular gold bullion coin is </a:t>
            </a:r>
            <a:r>
              <a:rPr sz="1100" dirty="0">
                <a:latin typeface="Calibri"/>
                <a:cs typeface="Calibri"/>
              </a:rPr>
              <a:t>the 1 oz Gold </a:t>
            </a:r>
            <a:r>
              <a:rPr sz="1100" spc="-5" dirty="0">
                <a:latin typeface="Calibri"/>
                <a:cs typeface="Calibri"/>
              </a:rPr>
              <a:t>Maple Leaf, manufactured since 1979 by </a:t>
            </a:r>
            <a:r>
              <a:rPr sz="1100" dirty="0">
                <a:latin typeface="Calibri"/>
                <a:cs typeface="Calibri"/>
              </a:rPr>
              <a:t>the  Royal </a:t>
            </a:r>
            <a:r>
              <a:rPr sz="1100" spc="-5" dirty="0">
                <a:latin typeface="Calibri"/>
                <a:cs typeface="Calibri"/>
              </a:rPr>
              <a:t>Canadian Mint. Struck in 99.99% </a:t>
            </a:r>
            <a:r>
              <a:rPr sz="1100" spc="-10" dirty="0">
                <a:latin typeface="Calibri"/>
                <a:cs typeface="Calibri"/>
              </a:rPr>
              <a:t>fine </a:t>
            </a:r>
            <a:r>
              <a:rPr sz="1100" spc="-5" dirty="0">
                <a:latin typeface="Calibri"/>
                <a:cs typeface="Calibri"/>
              </a:rPr>
              <a:t>gold,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Canadian Maple </a:t>
            </a:r>
            <a:r>
              <a:rPr sz="1100" dirty="0">
                <a:latin typeface="Calibri"/>
                <a:cs typeface="Calibri"/>
              </a:rPr>
              <a:t>Leaf </a:t>
            </a:r>
            <a:r>
              <a:rPr sz="1100" spc="-1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among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purest </a:t>
            </a:r>
            <a:r>
              <a:rPr sz="1100" dirty="0">
                <a:latin typeface="Calibri"/>
                <a:cs typeface="Calibri"/>
              </a:rPr>
              <a:t>gold  coins </a:t>
            </a:r>
            <a:r>
              <a:rPr sz="1100" spc="-5" dirty="0">
                <a:latin typeface="Calibri"/>
                <a:cs typeface="Calibri"/>
              </a:rPr>
              <a:t>in the world. Many gold investors prefer the purity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 Maple Leaf to American Eagles, which  </a:t>
            </a:r>
            <a:r>
              <a:rPr sz="1100" dirty="0">
                <a:latin typeface="Calibri"/>
                <a:cs typeface="Calibri"/>
              </a:rPr>
              <a:t>contain a </a:t>
            </a:r>
            <a:r>
              <a:rPr sz="1100" spc="-5" dirty="0">
                <a:latin typeface="Calibri"/>
                <a:cs typeface="Calibri"/>
              </a:rPr>
              <a:t>full ounce of pure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but also have small amounts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copper and silver added to increase  durability.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#3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1-ounce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South Africa Gold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Krugerrands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3693728"/>
            <a:ext cx="5791835" cy="19907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969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1 oz South </a:t>
            </a:r>
            <a:r>
              <a:rPr sz="1100" spc="-5" dirty="0">
                <a:latin typeface="Calibri"/>
                <a:cs typeface="Calibri"/>
              </a:rPr>
              <a:t>Africa Gold Krugerrands are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low-priced, high-quality bullion coin that is avidly traded  throughout </a:t>
            </a:r>
            <a:r>
              <a:rPr sz="1100" dirty="0">
                <a:latin typeface="Calibri"/>
                <a:cs typeface="Calibri"/>
              </a:rPr>
              <a:t>the world. </a:t>
            </a:r>
            <a:r>
              <a:rPr sz="1100" spc="-5" dirty="0">
                <a:latin typeface="Calibri"/>
                <a:cs typeface="Calibri"/>
              </a:rPr>
              <a:t>First </a:t>
            </a:r>
            <a:r>
              <a:rPr sz="1100" dirty="0">
                <a:latin typeface="Calibri"/>
                <a:cs typeface="Calibri"/>
              </a:rPr>
              <a:t>issued </a:t>
            </a:r>
            <a:r>
              <a:rPr sz="1100" spc="-5" dirty="0">
                <a:latin typeface="Calibri"/>
                <a:cs typeface="Calibri"/>
              </a:rPr>
              <a:t>in 1967, Krugerrands were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bullion gold coin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choice until </a:t>
            </a:r>
            <a:r>
              <a:rPr sz="1100" dirty="0">
                <a:latin typeface="Calibri"/>
                <a:cs typeface="Calibri"/>
              </a:rPr>
              <a:t>the  advent of the </a:t>
            </a:r>
            <a:r>
              <a:rPr sz="1100" spc="-5" dirty="0">
                <a:latin typeface="Calibri"/>
                <a:cs typeface="Calibri"/>
              </a:rPr>
              <a:t>American Gold Eagle in 1986 and remain </a:t>
            </a:r>
            <a:r>
              <a:rPr sz="1100" dirty="0">
                <a:latin typeface="Calibri"/>
                <a:cs typeface="Calibri"/>
              </a:rPr>
              <a:t>one of the most </a:t>
            </a:r>
            <a:r>
              <a:rPr sz="1100" spc="-5" dirty="0">
                <a:latin typeface="Calibri"/>
                <a:cs typeface="Calibri"/>
              </a:rPr>
              <a:t>successful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all modern gold  bullion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coins.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these top </a:t>
            </a:r>
            <a:r>
              <a:rPr sz="1100" spc="-5" dirty="0">
                <a:latin typeface="Calibri"/>
                <a:cs typeface="Calibri"/>
              </a:rPr>
              <a:t>three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were </a:t>
            </a:r>
            <a:r>
              <a:rPr sz="1100" spc="-10" dirty="0">
                <a:latin typeface="Calibri"/>
                <a:cs typeface="Calibri"/>
              </a:rPr>
              <a:t>ice </a:t>
            </a:r>
            <a:r>
              <a:rPr sz="1100" spc="-5" dirty="0">
                <a:latin typeface="Calibri"/>
                <a:cs typeface="Calibri"/>
              </a:rPr>
              <a:t>cream flavors, they </a:t>
            </a:r>
            <a:r>
              <a:rPr sz="1100" dirty="0">
                <a:latin typeface="Calibri"/>
                <a:cs typeface="Calibri"/>
              </a:rPr>
              <a:t>would </a:t>
            </a:r>
            <a:r>
              <a:rPr sz="1100" spc="-5" dirty="0">
                <a:latin typeface="Calibri"/>
                <a:cs typeface="Calibri"/>
              </a:rPr>
              <a:t>be vanilla, chocolate, and strawberry, 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popular flavors. But just like </a:t>
            </a:r>
            <a:r>
              <a:rPr sz="1100" spc="-10" dirty="0">
                <a:latin typeface="Calibri"/>
                <a:cs typeface="Calibri"/>
              </a:rPr>
              <a:t>ice </a:t>
            </a:r>
            <a:r>
              <a:rPr sz="1100" spc="-5" dirty="0">
                <a:latin typeface="Calibri"/>
                <a:cs typeface="Calibri"/>
              </a:rPr>
              <a:t>cream, there are </a:t>
            </a:r>
            <a:r>
              <a:rPr sz="1100" dirty="0">
                <a:latin typeface="Calibri"/>
                <a:cs typeface="Calibri"/>
              </a:rPr>
              <a:t>many </a:t>
            </a:r>
            <a:r>
              <a:rPr sz="1100" spc="-5" dirty="0">
                <a:latin typeface="Calibri"/>
                <a:cs typeface="Calibri"/>
              </a:rPr>
              <a:t>more than just these three. </a:t>
            </a:r>
            <a:r>
              <a:rPr sz="1100" spc="-10" dirty="0">
                <a:latin typeface="Calibri"/>
                <a:cs typeface="Calibri"/>
              </a:rPr>
              <a:t>Today  </a:t>
            </a:r>
            <a:r>
              <a:rPr sz="1100" spc="-5" dirty="0">
                <a:latin typeface="Calibri"/>
                <a:cs typeface="Calibri"/>
              </a:rPr>
              <a:t>sovereign </a:t>
            </a:r>
            <a:r>
              <a:rPr sz="1100" dirty="0">
                <a:latin typeface="Calibri"/>
                <a:cs typeface="Calibri"/>
              </a:rPr>
              <a:t>minted </a:t>
            </a:r>
            <a:r>
              <a:rPr sz="1100" spc="-5" dirty="0">
                <a:latin typeface="Calibri"/>
                <a:cs typeface="Calibri"/>
              </a:rPr>
              <a:t>gold </a:t>
            </a:r>
            <a:r>
              <a:rPr sz="1100" spc="-1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are available </a:t>
            </a:r>
            <a:r>
              <a:rPr sz="1100" spc="-10" dirty="0">
                <a:latin typeface="Calibri"/>
                <a:cs typeface="Calibri"/>
              </a:rPr>
              <a:t>from </a:t>
            </a:r>
            <a:r>
              <a:rPr sz="1100" spc="-5" dirty="0">
                <a:latin typeface="Calibri"/>
                <a:cs typeface="Calibri"/>
              </a:rPr>
              <a:t>Australia, China, Austria, Singapore, Great Britain, and 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list keeps growing.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Privately Minted Gold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Bars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7194448"/>
            <a:ext cx="5955030" cy="16205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While government-minted bullion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are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popular, safest, and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convenient </a:t>
            </a:r>
            <a:r>
              <a:rPr sz="1100" dirty="0">
                <a:latin typeface="Calibri"/>
                <a:cs typeface="Calibri"/>
              </a:rPr>
              <a:t>way to </a:t>
            </a:r>
            <a:r>
              <a:rPr sz="1100" spc="-5" dirty="0">
                <a:latin typeface="Calibri"/>
                <a:cs typeface="Calibri"/>
              </a:rPr>
              <a:t>buy  gold, some investors still prefer gold bars. We also make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buy/sell market in high-quality bars from  Credit Suisse, </a:t>
            </a:r>
            <a:r>
              <a:rPr sz="1100" dirty="0">
                <a:latin typeface="Calibri"/>
                <a:cs typeface="Calibri"/>
              </a:rPr>
              <a:t>Pamp </a:t>
            </a:r>
            <a:r>
              <a:rPr sz="1100" spc="-5" dirty="0">
                <a:latin typeface="Calibri"/>
                <a:cs typeface="Calibri"/>
              </a:rPr>
              <a:t>Suisse, Royal Canadian Mint, and Valcambi. Sizes are </a:t>
            </a:r>
            <a:r>
              <a:rPr sz="1100" dirty="0">
                <a:latin typeface="Calibri"/>
                <a:cs typeface="Calibri"/>
              </a:rPr>
              <a:t>1 </a:t>
            </a:r>
            <a:r>
              <a:rPr sz="1100" spc="-5" dirty="0">
                <a:latin typeface="Calibri"/>
                <a:cs typeface="Calibri"/>
              </a:rPr>
              <a:t>-ounce, 10-ounce, 1-kilogram  (32.15 ounces), 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100-ounce.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Buyer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Beware!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9751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have seen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small but growing problem with counterfeit </a:t>
            </a:r>
            <a:r>
              <a:rPr sz="1100" dirty="0">
                <a:latin typeface="Calibri"/>
                <a:cs typeface="Calibri"/>
              </a:rPr>
              <a:t>"gold </a:t>
            </a:r>
            <a:r>
              <a:rPr sz="1100" spc="-5" dirty="0">
                <a:latin typeface="Calibri"/>
                <a:cs typeface="Calibri"/>
              </a:rPr>
              <a:t>bars" fashioned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look like the  genuine </a:t>
            </a:r>
            <a:r>
              <a:rPr sz="1100" dirty="0">
                <a:latin typeface="Calibri"/>
                <a:cs typeface="Calibri"/>
              </a:rPr>
              <a:t>ones </a:t>
            </a:r>
            <a:r>
              <a:rPr sz="1100" spc="-5" dirty="0">
                <a:latin typeface="Calibri"/>
                <a:cs typeface="Calibri"/>
              </a:rPr>
              <a:t>listed above. Typically </a:t>
            </a:r>
            <a:r>
              <a:rPr sz="1100" dirty="0">
                <a:latin typeface="Calibri"/>
                <a:cs typeface="Calibri"/>
              </a:rPr>
              <a:t>produced </a:t>
            </a:r>
            <a:r>
              <a:rPr sz="1100" spc="-5" dirty="0">
                <a:latin typeface="Calibri"/>
                <a:cs typeface="Calibri"/>
              </a:rPr>
              <a:t>in China, </a:t>
            </a:r>
            <a:r>
              <a:rPr sz="1100" dirty="0">
                <a:latin typeface="Calibri"/>
                <a:cs typeface="Calibri"/>
              </a:rPr>
              <a:t>these </a:t>
            </a:r>
            <a:r>
              <a:rPr sz="1100" spc="-5" dirty="0">
                <a:latin typeface="Calibri"/>
                <a:cs typeface="Calibri"/>
              </a:rPr>
              <a:t>fraudulent bars are usually made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5984" y="2325636"/>
            <a:ext cx="1219198" cy="121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9929" y="2325636"/>
            <a:ext cx="1219197" cy="1218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5854306"/>
            <a:ext cx="694690" cy="1190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3836" y="5854306"/>
            <a:ext cx="694685" cy="1190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3276" y="5854306"/>
            <a:ext cx="2012947" cy="1190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7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01" y="436880"/>
            <a:ext cx="5970905" cy="511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64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3335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tungsten covered in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layer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gold. </a:t>
            </a:r>
            <a:r>
              <a:rPr sz="1100" dirty="0">
                <a:latin typeface="Calibri"/>
                <a:cs typeface="Calibri"/>
              </a:rPr>
              <a:t>Tungsten </a:t>
            </a:r>
            <a:r>
              <a:rPr sz="1100" spc="-5" dirty="0">
                <a:latin typeface="Calibri"/>
                <a:cs typeface="Calibri"/>
              </a:rPr>
              <a:t>has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similar density </a:t>
            </a:r>
            <a:r>
              <a:rPr sz="1100" dirty="0">
                <a:latin typeface="Calibri"/>
                <a:cs typeface="Calibri"/>
              </a:rPr>
              <a:t>to gold, </a:t>
            </a:r>
            <a:r>
              <a:rPr sz="1100" spc="-10" dirty="0">
                <a:latin typeface="Calibri"/>
                <a:cs typeface="Calibri"/>
              </a:rPr>
              <a:t>so </a:t>
            </a:r>
            <a:r>
              <a:rPr sz="1100" spc="-5" dirty="0">
                <a:latin typeface="Calibri"/>
                <a:cs typeface="Calibri"/>
              </a:rPr>
              <a:t>when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bars are weighed  and measured, they are close to what real bars should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3340">
              <a:lnSpc>
                <a:spcPct val="101499"/>
              </a:lnSpc>
            </a:pPr>
            <a:r>
              <a:rPr sz="1100" spc="-5" dirty="0">
                <a:latin typeface="Calibri"/>
                <a:cs typeface="Calibri"/>
              </a:rPr>
              <a:t>While counterfeit bars won't deceive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professional dealers, they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fool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unsuspecting public.  </a:t>
            </a:r>
            <a:r>
              <a:rPr sz="1100" dirty="0">
                <a:latin typeface="Calibri"/>
                <a:cs typeface="Calibri"/>
              </a:rPr>
              <a:t>Like most </a:t>
            </a:r>
            <a:r>
              <a:rPr sz="1100" spc="-5" dirty="0">
                <a:latin typeface="Calibri"/>
                <a:cs typeface="Calibri"/>
              </a:rPr>
              <a:t>reputable dealers today,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have sophisticated testing devices to verify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integrity </a:t>
            </a:r>
            <a:r>
              <a:rPr sz="1100" dirty="0">
                <a:latin typeface="Calibri"/>
                <a:cs typeface="Calibri"/>
              </a:rPr>
              <a:t>of the  </a:t>
            </a:r>
            <a:r>
              <a:rPr sz="1100" spc="-5" dirty="0">
                <a:latin typeface="Calibri"/>
                <a:cs typeface="Calibri"/>
              </a:rPr>
              <a:t>bars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buy from sellers </a:t>
            </a:r>
            <a:r>
              <a:rPr sz="1100" dirty="0">
                <a:latin typeface="Calibri"/>
                <a:cs typeface="Calibri"/>
              </a:rPr>
              <a:t>whom we don’t </a:t>
            </a:r>
            <a:r>
              <a:rPr sz="1100" spc="-5" dirty="0">
                <a:latin typeface="Calibri"/>
                <a:cs typeface="Calibri"/>
              </a:rPr>
              <a:t>know. These devices are cost-prohibitive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non-professionals  </a:t>
            </a:r>
            <a:r>
              <a:rPr sz="1100" dirty="0">
                <a:latin typeface="Calibri"/>
                <a:cs typeface="Calibri"/>
              </a:rPr>
              <a:t>to own. You should only </a:t>
            </a:r>
            <a:r>
              <a:rPr sz="1100" spc="-10" dirty="0">
                <a:latin typeface="Calibri"/>
                <a:cs typeface="Calibri"/>
              </a:rPr>
              <a:t>buy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bars from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seller you truly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trust.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1303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designs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bars are much </a:t>
            </a:r>
            <a:r>
              <a:rPr sz="1100" dirty="0">
                <a:latin typeface="Calibri"/>
                <a:cs typeface="Calibri"/>
              </a:rPr>
              <a:t>less </a:t>
            </a:r>
            <a:r>
              <a:rPr sz="1100" spc="-5" dirty="0">
                <a:latin typeface="Calibri"/>
                <a:cs typeface="Calibri"/>
              </a:rPr>
              <a:t>intricate than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sovereign-minted bullion coins, </a:t>
            </a:r>
            <a:r>
              <a:rPr sz="1100" dirty="0">
                <a:latin typeface="Calibri"/>
                <a:cs typeface="Calibri"/>
              </a:rPr>
              <a:t>so </a:t>
            </a:r>
            <a:r>
              <a:rPr sz="1100" spc="-5" dirty="0">
                <a:latin typeface="Calibri"/>
                <a:cs typeface="Calibri"/>
              </a:rPr>
              <a:t>counterfeit bars  are </a:t>
            </a:r>
            <a:r>
              <a:rPr sz="1100" dirty="0">
                <a:latin typeface="Calibri"/>
                <a:cs typeface="Calibri"/>
              </a:rPr>
              <a:t>more </a:t>
            </a:r>
            <a:r>
              <a:rPr sz="1100" spc="-5" dirty="0">
                <a:latin typeface="Calibri"/>
                <a:cs typeface="Calibri"/>
              </a:rPr>
              <a:t>difficult for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average investor to spot. Smaller-sized bars are especially problematic. This  </a:t>
            </a:r>
            <a:r>
              <a:rPr sz="1100" dirty="0">
                <a:latin typeface="Calibri"/>
                <a:cs typeface="Calibri"/>
              </a:rPr>
              <a:t>why we </a:t>
            </a:r>
            <a:r>
              <a:rPr sz="1100" spc="-5" dirty="0">
                <a:latin typeface="Calibri"/>
                <a:cs typeface="Calibri"/>
              </a:rPr>
              <a:t>recommend that new buyers shy away </a:t>
            </a:r>
            <a:r>
              <a:rPr sz="1100" spc="-10" dirty="0">
                <a:latin typeface="Calibri"/>
                <a:cs typeface="Calibri"/>
              </a:rPr>
              <a:t>from </a:t>
            </a:r>
            <a:r>
              <a:rPr sz="1100" spc="-5" dirty="0">
                <a:latin typeface="Calibri"/>
                <a:cs typeface="Calibri"/>
              </a:rPr>
              <a:t>gold bars altogether. We have more </a:t>
            </a:r>
            <a:r>
              <a:rPr sz="1100" dirty="0">
                <a:latin typeface="Calibri"/>
                <a:cs typeface="Calibri"/>
              </a:rPr>
              <a:t>to say on </a:t>
            </a:r>
            <a:r>
              <a:rPr sz="1100" spc="-5" dirty="0">
                <a:latin typeface="Calibri"/>
                <a:cs typeface="Calibri"/>
              </a:rPr>
              <a:t>this  in </a:t>
            </a:r>
            <a:r>
              <a:rPr sz="1100" dirty="0">
                <a:latin typeface="Calibri"/>
                <a:cs typeface="Calibri"/>
              </a:rPr>
              <a:t>our Do’s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Don’ts </a:t>
            </a:r>
            <a:r>
              <a:rPr sz="1100" spc="-5" dirty="0">
                <a:latin typeface="Calibri"/>
                <a:cs typeface="Calibri"/>
              </a:rPr>
              <a:t>section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below.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Silver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Bullion</a:t>
            </a:r>
            <a:endParaRPr sz="1600">
              <a:latin typeface="Calibri"/>
              <a:cs typeface="Calibri"/>
            </a:endParaRPr>
          </a:p>
          <a:p>
            <a:pPr marL="13335" marR="235585">
              <a:lnSpc>
                <a:spcPct val="101800"/>
              </a:lnSpc>
              <a:spcBef>
                <a:spcPts val="1375"/>
              </a:spcBef>
            </a:pPr>
            <a:r>
              <a:rPr sz="1100" spc="-5" dirty="0">
                <a:latin typeface="Calibri"/>
                <a:cs typeface="Calibri"/>
              </a:rPr>
              <a:t>Silver bullion </a:t>
            </a:r>
            <a:r>
              <a:rPr sz="1100" spc="-1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popular in modern investment portfolios because, like gold, it typically has low  correlation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stocks and </a:t>
            </a:r>
            <a:r>
              <a:rPr sz="1100" dirty="0">
                <a:latin typeface="Calibri"/>
                <a:cs typeface="Calibri"/>
              </a:rPr>
              <a:t>bonds, </a:t>
            </a:r>
            <a:r>
              <a:rPr sz="1100" spc="-5" dirty="0">
                <a:latin typeface="Calibri"/>
                <a:cs typeface="Calibri"/>
              </a:rPr>
              <a:t>enabling investors to diversify their risk profile. </a:t>
            </a:r>
            <a:r>
              <a:rPr sz="1100" dirty="0">
                <a:latin typeface="Calibri"/>
                <a:cs typeface="Calibri"/>
              </a:rPr>
              <a:t>Investors </a:t>
            </a:r>
            <a:r>
              <a:rPr sz="1100" spc="-5" dirty="0">
                <a:latin typeface="Calibri"/>
                <a:cs typeface="Calibri"/>
              </a:rPr>
              <a:t>also buy  silver bullion as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hedge against inflation and as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"currency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last resort" during times of political </a:t>
            </a:r>
            <a:r>
              <a:rPr sz="1100" dirty="0">
                <a:latin typeface="Calibri"/>
                <a:cs typeface="Calibri"/>
              </a:rPr>
              <a:t>or  </a:t>
            </a:r>
            <a:r>
              <a:rPr sz="1100" spc="-5" dirty="0">
                <a:latin typeface="Calibri"/>
                <a:cs typeface="Calibri"/>
              </a:rPr>
              <a:t>economic instability.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14935">
              <a:lnSpc>
                <a:spcPct val="101499"/>
              </a:lnSpc>
            </a:pP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popular silver products are modern bullion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like </a:t>
            </a:r>
            <a:r>
              <a:rPr sz="1100" dirty="0">
                <a:latin typeface="Calibri"/>
                <a:cs typeface="Calibri"/>
              </a:rPr>
              <a:t>1-ounce </a:t>
            </a:r>
            <a:r>
              <a:rPr sz="1100" spc="-5" dirty="0">
                <a:latin typeface="Calibri"/>
                <a:cs typeface="Calibri"/>
              </a:rPr>
              <a:t>U.S. Silver Eagles and 1-ounce  Canada Silver Maple Leafs. U.S "Junk" 90% silver coins are also an excellent </a:t>
            </a:r>
            <a:r>
              <a:rPr sz="1100" dirty="0">
                <a:latin typeface="Calibri"/>
                <a:cs typeface="Calibri"/>
              </a:rPr>
              <a:t>way </a:t>
            </a:r>
            <a:r>
              <a:rPr sz="1100" spc="-5" dirty="0">
                <a:latin typeface="Calibri"/>
                <a:cs typeface="Calibri"/>
              </a:rPr>
              <a:t>to buy low-cost, high-  quality silver. For larger purchases, 100-ounce silver </a:t>
            </a:r>
            <a:r>
              <a:rPr sz="1100" spc="-10" dirty="0">
                <a:latin typeface="Calibri"/>
                <a:cs typeface="Calibri"/>
              </a:rPr>
              <a:t>bars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Royal Canadian Mint (RCM)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Asahi  (formerly Johnson Matthey) are also excellent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options.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#1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1-ounce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U.S. Silver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Eagles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91" y="7143949"/>
            <a:ext cx="5812790" cy="13944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5"/>
              </a:spcBef>
            </a:pPr>
            <a:r>
              <a:rPr sz="1100" spc="-5" dirty="0">
                <a:latin typeface="Calibri"/>
                <a:cs typeface="Calibri"/>
              </a:rPr>
              <a:t>Silver Eagles are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popular silver bullion product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U.S. Containing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full </a:t>
            </a:r>
            <a:r>
              <a:rPr sz="1100" dirty="0">
                <a:latin typeface="Calibri"/>
                <a:cs typeface="Calibri"/>
              </a:rPr>
              <a:t>ounce of </a:t>
            </a:r>
            <a:r>
              <a:rPr sz="1100" spc="-5" dirty="0">
                <a:latin typeface="Calibri"/>
                <a:cs typeface="Calibri"/>
              </a:rPr>
              <a:t>.999 fine  </a:t>
            </a:r>
            <a:r>
              <a:rPr sz="1100" dirty="0">
                <a:latin typeface="Calibri"/>
                <a:cs typeface="Calibri"/>
              </a:rPr>
              <a:t>silver </a:t>
            </a:r>
            <a:r>
              <a:rPr sz="1100" spc="-5" dirty="0">
                <a:latin typeface="Calibri"/>
                <a:cs typeface="Calibri"/>
              </a:rPr>
              <a:t>and backed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the U.S. government for weight and </a:t>
            </a:r>
            <a:r>
              <a:rPr sz="1100" dirty="0">
                <a:latin typeface="Calibri"/>
                <a:cs typeface="Calibri"/>
              </a:rPr>
              <a:t>metal </a:t>
            </a:r>
            <a:r>
              <a:rPr sz="1100" spc="-5" dirty="0">
                <a:latin typeface="Calibri"/>
                <a:cs typeface="Calibri"/>
              </a:rPr>
              <a:t>content, Silver Eagles are among </a:t>
            </a:r>
            <a:r>
              <a:rPr sz="1100" dirty="0">
                <a:latin typeface="Calibri"/>
                <a:cs typeface="Calibri"/>
              </a:rPr>
              <a:t>the  </a:t>
            </a:r>
            <a:r>
              <a:rPr sz="1100" spc="-5" dirty="0">
                <a:latin typeface="Calibri"/>
                <a:cs typeface="Calibri"/>
              </a:rPr>
              <a:t>safest and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convenient ways to invest in silver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bullion.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35560">
              <a:lnSpc>
                <a:spcPct val="1018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Issued </a:t>
            </a:r>
            <a:r>
              <a:rPr sz="1100" spc="-5" dirty="0">
                <a:latin typeface="Calibri"/>
                <a:cs typeface="Calibri"/>
              </a:rPr>
              <a:t>since 1986 as legal tender by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U.S. Mints in Philadelphia and San Francisco, Silver Eagles are  </a:t>
            </a:r>
            <a:r>
              <a:rPr sz="1100" dirty="0">
                <a:latin typeface="Calibri"/>
                <a:cs typeface="Calibri"/>
              </a:rPr>
              <a:t>only </a:t>
            </a:r>
            <a:r>
              <a:rPr sz="1100" spc="-5" dirty="0">
                <a:latin typeface="Calibri"/>
                <a:cs typeface="Calibri"/>
              </a:rPr>
              <a:t>available in </a:t>
            </a:r>
            <a:r>
              <a:rPr sz="1100" dirty="0">
                <a:latin typeface="Calibri"/>
                <a:cs typeface="Calibri"/>
              </a:rPr>
              <a:t>the 1 oz </a:t>
            </a:r>
            <a:r>
              <a:rPr sz="1100" spc="-5" dirty="0">
                <a:latin typeface="Calibri"/>
                <a:cs typeface="Calibri"/>
              </a:rPr>
              <a:t>size </a:t>
            </a:r>
            <a:r>
              <a:rPr sz="1100" dirty="0">
                <a:latin typeface="Calibri"/>
                <a:cs typeface="Calibri"/>
              </a:rPr>
              <a:t>with a </a:t>
            </a:r>
            <a:r>
              <a:rPr sz="1100" spc="-5" dirty="0">
                <a:latin typeface="Calibri"/>
                <a:cs typeface="Calibri"/>
              </a:rPr>
              <a:t>face value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$1.00.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obverse depicts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memorable Walking  Liberty design by Adolph A. Weinman, adapted from the popular U.S. quarters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half dollars. The  reverse features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Heraldic Eagle design by John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Mercanti.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5766816"/>
            <a:ext cx="12192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8348" y="5766816"/>
            <a:ext cx="1219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4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195" y="43688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892556"/>
            <a:ext cx="2939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#2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1-ounce Canada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Silver Maple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Leafs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559" y="2718253"/>
            <a:ext cx="5875020" cy="10902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85"/>
              </a:spcBef>
            </a:pPr>
            <a:r>
              <a:rPr sz="1100" spc="-5" dirty="0">
                <a:latin typeface="Calibri"/>
                <a:cs typeface="Calibri"/>
              </a:rPr>
              <a:t>Beautifully struck in 99.99% pure silver, Silver Maple Leafs are guaranteed by the Royal Canadian Mint 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purity, weight, and content. Starting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the 2017 issue, Silver Maple </a:t>
            </a:r>
            <a:r>
              <a:rPr sz="1100" dirty="0">
                <a:latin typeface="Calibri"/>
                <a:cs typeface="Calibri"/>
              </a:rPr>
              <a:t>Leaf </a:t>
            </a:r>
            <a:r>
              <a:rPr sz="1100" spc="-5" dirty="0">
                <a:latin typeface="Calibri"/>
                <a:cs typeface="Calibri"/>
              </a:rPr>
              <a:t>coins </a:t>
            </a:r>
            <a:r>
              <a:rPr sz="1100" dirty="0">
                <a:latin typeface="Calibri"/>
                <a:cs typeface="Calibri"/>
              </a:rPr>
              <a:t>have </a:t>
            </a:r>
            <a:r>
              <a:rPr sz="1100" spc="-5" dirty="0">
                <a:latin typeface="Calibri"/>
                <a:cs typeface="Calibri"/>
              </a:rPr>
              <a:t>cutting-edge  security features including precise radial lines </a:t>
            </a:r>
            <a:r>
              <a:rPr sz="1100" dirty="0">
                <a:latin typeface="Calibri"/>
                <a:cs typeface="Calibri"/>
              </a:rPr>
              <a:t>on the </a:t>
            </a:r>
            <a:r>
              <a:rPr sz="1100" spc="-5" dirty="0">
                <a:latin typeface="Calibri"/>
                <a:cs typeface="Calibri"/>
              </a:rPr>
              <a:t>obverse and reverse, and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micro engraved maple  leaf </a:t>
            </a:r>
            <a:r>
              <a:rPr sz="1100" dirty="0">
                <a:latin typeface="Calibri"/>
                <a:cs typeface="Calibri"/>
              </a:rPr>
              <a:t>on the </a:t>
            </a:r>
            <a:r>
              <a:rPr sz="1100" spc="-5" dirty="0">
                <a:latin typeface="Calibri"/>
                <a:cs typeface="Calibri"/>
              </a:rPr>
              <a:t>reverse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authenticity.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#3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Pre-1965 U.S. "Junk"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90% Silver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Coins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907" y="5371567"/>
            <a:ext cx="5962650" cy="2943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83185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really like U.S. 90% (or "junk") silver coins. </a:t>
            </a:r>
            <a:r>
              <a:rPr sz="1100" dirty="0">
                <a:latin typeface="Calibri"/>
                <a:cs typeface="Calibri"/>
              </a:rPr>
              <a:t>These </a:t>
            </a:r>
            <a:r>
              <a:rPr sz="1100" spc="-5" dirty="0">
                <a:latin typeface="Calibri"/>
                <a:cs typeface="Calibri"/>
              </a:rPr>
              <a:t>are dimes, quarters,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half dollars </a:t>
            </a:r>
            <a:r>
              <a:rPr sz="1100" dirty="0">
                <a:latin typeface="Calibri"/>
                <a:cs typeface="Calibri"/>
              </a:rPr>
              <a:t>minted </a:t>
            </a:r>
            <a:r>
              <a:rPr sz="1100" spc="-5" dirty="0">
                <a:latin typeface="Calibri"/>
                <a:cs typeface="Calibri"/>
              </a:rPr>
              <a:t>in 1964  and earlier, </a:t>
            </a:r>
            <a:r>
              <a:rPr sz="1100" dirty="0">
                <a:latin typeface="Calibri"/>
                <a:cs typeface="Calibri"/>
              </a:rPr>
              <a:t>when </a:t>
            </a:r>
            <a:r>
              <a:rPr sz="1100" spc="-5" dirty="0">
                <a:latin typeface="Calibri"/>
                <a:cs typeface="Calibri"/>
              </a:rPr>
              <a:t>U.S. coinage </a:t>
            </a:r>
            <a:r>
              <a:rPr sz="1100" dirty="0">
                <a:latin typeface="Calibri"/>
                <a:cs typeface="Calibri"/>
              </a:rPr>
              <a:t>was </a:t>
            </a:r>
            <a:r>
              <a:rPr sz="1100" spc="-5" dirty="0">
                <a:latin typeface="Calibri"/>
                <a:cs typeface="Calibri"/>
              </a:rPr>
              <a:t>still </a:t>
            </a:r>
            <a:r>
              <a:rPr sz="1100" dirty="0">
                <a:latin typeface="Calibri"/>
                <a:cs typeface="Calibri"/>
              </a:rPr>
              <a:t>made of </a:t>
            </a:r>
            <a:r>
              <a:rPr sz="1100" spc="-5" dirty="0">
                <a:latin typeface="Calibri"/>
                <a:cs typeface="Calibri"/>
              </a:rPr>
              <a:t>real silver (90% silver, 10% copper). 90% junk silver is  </a:t>
            </a:r>
            <a:r>
              <a:rPr sz="1100" dirty="0">
                <a:latin typeface="Calibri"/>
                <a:cs typeface="Calibri"/>
              </a:rPr>
              <a:t>one of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cost-effective </a:t>
            </a:r>
            <a:r>
              <a:rPr sz="1100" dirty="0">
                <a:latin typeface="Calibri"/>
                <a:cs typeface="Calibri"/>
              </a:rPr>
              <a:t>ways per ounce to </a:t>
            </a:r>
            <a:r>
              <a:rPr sz="1100" spc="-5" dirty="0">
                <a:latin typeface="Calibri"/>
                <a:cs typeface="Calibri"/>
              </a:rPr>
              <a:t>buy bulk silver because no </a:t>
            </a:r>
            <a:r>
              <a:rPr sz="1100" dirty="0">
                <a:latin typeface="Calibri"/>
                <a:cs typeface="Calibri"/>
              </a:rPr>
              <a:t>fees for </a:t>
            </a:r>
            <a:r>
              <a:rPr sz="1100" spc="-5" dirty="0">
                <a:latin typeface="Calibri"/>
                <a:cs typeface="Calibri"/>
              </a:rPr>
              <a:t>refining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minting  </a:t>
            </a:r>
            <a:r>
              <a:rPr sz="1100" dirty="0">
                <a:latin typeface="Calibri"/>
                <a:cs typeface="Calibri"/>
              </a:rPr>
              <a:t>have </a:t>
            </a:r>
            <a:r>
              <a:rPr sz="1100" spc="-5" dirty="0">
                <a:latin typeface="Calibri"/>
                <a:cs typeface="Calibri"/>
              </a:rPr>
              <a:t>been added to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cost.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97155" algn="just">
              <a:lnSpc>
                <a:spcPct val="1018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Modern silver bullion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and bars always pass along </a:t>
            </a:r>
            <a:r>
              <a:rPr sz="1100" dirty="0">
                <a:latin typeface="Calibri"/>
                <a:cs typeface="Calibri"/>
              </a:rPr>
              <a:t>a small </a:t>
            </a:r>
            <a:r>
              <a:rPr sz="1100" spc="-5" dirty="0">
                <a:latin typeface="Calibri"/>
                <a:cs typeface="Calibri"/>
              </a:rPr>
              <a:t>manufacturing premium to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investor.  </a:t>
            </a:r>
            <a:r>
              <a:rPr sz="1100" dirty="0">
                <a:latin typeface="Calibri"/>
                <a:cs typeface="Calibri"/>
              </a:rPr>
              <a:t>Not </a:t>
            </a:r>
            <a:r>
              <a:rPr sz="1100" spc="-10" dirty="0">
                <a:latin typeface="Calibri"/>
                <a:cs typeface="Calibri"/>
              </a:rPr>
              <a:t>so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90% U.S. junk silver. These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were made years </a:t>
            </a:r>
            <a:r>
              <a:rPr sz="1100" spc="-10" dirty="0">
                <a:latin typeface="Calibri"/>
                <a:cs typeface="Calibri"/>
              </a:rPr>
              <a:t>ago </a:t>
            </a:r>
            <a:r>
              <a:rPr sz="1100" spc="-5" dirty="0">
                <a:latin typeface="Calibri"/>
                <a:cs typeface="Calibri"/>
              </a:rPr>
              <a:t>by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U.S. Mint, free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charge, for  </a:t>
            </a:r>
            <a:r>
              <a:rPr sz="1100" dirty="0">
                <a:latin typeface="Calibri"/>
                <a:cs typeface="Calibri"/>
              </a:rPr>
              <a:t>use </a:t>
            </a:r>
            <a:r>
              <a:rPr sz="1100" spc="-5" dirty="0">
                <a:latin typeface="Calibri"/>
                <a:cs typeface="Calibri"/>
              </a:rPr>
              <a:t>as currency. Today that means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get </a:t>
            </a:r>
            <a:r>
              <a:rPr sz="1100" dirty="0">
                <a:latin typeface="Calibri"/>
                <a:cs typeface="Calibri"/>
              </a:rPr>
              <a:t>more </a:t>
            </a:r>
            <a:r>
              <a:rPr sz="1100" spc="-5" dirty="0">
                <a:latin typeface="Calibri"/>
                <a:cs typeface="Calibri"/>
              </a:rPr>
              <a:t>silver </a:t>
            </a:r>
            <a:r>
              <a:rPr sz="1100" dirty="0">
                <a:latin typeface="Calibri"/>
                <a:cs typeface="Calibri"/>
              </a:rPr>
              <a:t>for your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money.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Apart from superior cost-efficiency, another advantage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U.S. 90% junk silver is the trading flexibility it  </a:t>
            </a:r>
            <a:r>
              <a:rPr sz="1100" dirty="0">
                <a:latin typeface="Calibri"/>
                <a:cs typeface="Calibri"/>
              </a:rPr>
              <a:t>provides. </a:t>
            </a:r>
            <a:r>
              <a:rPr sz="1100" spc="-5" dirty="0">
                <a:latin typeface="Calibri"/>
                <a:cs typeface="Calibri"/>
              </a:rPr>
              <a:t>You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buy in the denomination </a:t>
            </a:r>
            <a:r>
              <a:rPr sz="1100" dirty="0">
                <a:latin typeface="Calibri"/>
                <a:cs typeface="Calibri"/>
              </a:rPr>
              <a:t>of your choice, so you </a:t>
            </a:r>
            <a:r>
              <a:rPr sz="1100" spc="-5" dirty="0">
                <a:latin typeface="Calibri"/>
                <a:cs typeface="Calibri"/>
              </a:rPr>
              <a:t>have incremental size alternatives that  do not exist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100-oz. silver bars </a:t>
            </a:r>
            <a:r>
              <a:rPr sz="1100" dirty="0">
                <a:latin typeface="Calibri"/>
                <a:cs typeface="Calibri"/>
              </a:rPr>
              <a:t>or even 1-oz. </a:t>
            </a:r>
            <a:r>
              <a:rPr sz="1100" spc="-5" dirty="0">
                <a:latin typeface="Calibri"/>
                <a:cs typeface="Calibri"/>
              </a:rPr>
              <a:t>American Silver Eagles. In fact, </a:t>
            </a:r>
            <a:r>
              <a:rPr sz="1100" dirty="0">
                <a:latin typeface="Calibri"/>
                <a:cs typeface="Calibri"/>
              </a:rPr>
              <a:t>you can </a:t>
            </a:r>
            <a:r>
              <a:rPr sz="1100" spc="-5" dirty="0">
                <a:latin typeface="Calibri"/>
                <a:cs typeface="Calibri"/>
              </a:rPr>
              <a:t>trade in  increments as small as </a:t>
            </a:r>
            <a:r>
              <a:rPr sz="1100" dirty="0">
                <a:latin typeface="Calibri"/>
                <a:cs typeface="Calibri"/>
              </a:rPr>
              <a:t>one dime </a:t>
            </a:r>
            <a:r>
              <a:rPr sz="1100" spc="-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you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choose.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29539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sell 90% junk silver </a:t>
            </a:r>
            <a:r>
              <a:rPr sz="1100" spc="-10" dirty="0">
                <a:latin typeface="Calibri"/>
                <a:cs typeface="Calibri"/>
              </a:rPr>
              <a:t>bags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dimes, quarters,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half dollars but not </a:t>
            </a:r>
            <a:r>
              <a:rPr sz="1100" dirty="0">
                <a:latin typeface="Calibri"/>
                <a:cs typeface="Calibri"/>
              </a:rPr>
              <a:t>mixed </a:t>
            </a:r>
            <a:r>
              <a:rPr sz="1100" spc="-5" dirty="0">
                <a:latin typeface="Calibri"/>
                <a:cs typeface="Calibri"/>
              </a:rPr>
              <a:t>bags.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$1,000 face-value  bag is close to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size </a:t>
            </a:r>
            <a:r>
              <a:rPr sz="1100" dirty="0">
                <a:latin typeface="Calibri"/>
                <a:cs typeface="Calibri"/>
              </a:rPr>
              <a:t>of a </a:t>
            </a:r>
            <a:r>
              <a:rPr sz="1100" spc="-5" dirty="0">
                <a:latin typeface="Calibri"/>
                <a:cs typeface="Calibri"/>
              </a:rPr>
              <a:t>football and weighs 55 lbs.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$500 face-value bag, like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one pictured  above, contains half as many coins, half as </a:t>
            </a:r>
            <a:r>
              <a:rPr sz="1100" dirty="0">
                <a:latin typeface="Calibri"/>
                <a:cs typeface="Calibri"/>
              </a:rPr>
              <a:t>much </a:t>
            </a:r>
            <a:r>
              <a:rPr sz="1100" spc="-5" dirty="0">
                <a:latin typeface="Calibri"/>
                <a:cs typeface="Calibri"/>
              </a:rPr>
              <a:t>silver, and is half as large and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heavy.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5984" y="1348739"/>
            <a:ext cx="1219198" cy="121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9929" y="1348739"/>
            <a:ext cx="1219197" cy="121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3927347"/>
            <a:ext cx="1409470" cy="129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5682" y="3927347"/>
            <a:ext cx="1295399" cy="1294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2669" y="3927347"/>
            <a:ext cx="1390644" cy="1294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4904" y="3927347"/>
            <a:ext cx="1295393" cy="129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8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195" y="43688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892556"/>
            <a:ext cx="16116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100-ounce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Silver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Bars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419" y="2882015"/>
            <a:ext cx="5913755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100-ounce silver bars are also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cost-efficient </a:t>
            </a:r>
            <a:r>
              <a:rPr sz="1100" dirty="0">
                <a:latin typeface="Calibri"/>
                <a:cs typeface="Calibri"/>
              </a:rPr>
              <a:t>way to </a:t>
            </a:r>
            <a:r>
              <a:rPr sz="1100" spc="-5" dirty="0">
                <a:latin typeface="Calibri"/>
                <a:cs typeface="Calibri"/>
              </a:rPr>
              <a:t>buy bulk silver. Their large size results in very little  fabrication cost </a:t>
            </a:r>
            <a:r>
              <a:rPr sz="1100" dirty="0">
                <a:latin typeface="Calibri"/>
                <a:cs typeface="Calibri"/>
              </a:rPr>
              <a:t>per </a:t>
            </a:r>
            <a:r>
              <a:rPr sz="1100" spc="-5" dirty="0">
                <a:latin typeface="Calibri"/>
                <a:cs typeface="Calibri"/>
              </a:rPr>
              <a:t>ounce, which means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get more silver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your investment dollar. We trade in  Asahi (formerly Johnson-Matthey) and Royal Canadian Mint (RCM) 100-oz bars, which </a:t>
            </a:r>
            <a:r>
              <a:rPr sz="1100" dirty="0">
                <a:latin typeface="Calibri"/>
                <a:cs typeface="Calibri"/>
              </a:rPr>
              <a:t>contain a </a:t>
            </a:r>
            <a:r>
              <a:rPr sz="1100" spc="-5" dirty="0">
                <a:latin typeface="Calibri"/>
                <a:cs typeface="Calibri"/>
              </a:rPr>
              <a:t>full 100  </a:t>
            </a:r>
            <a:r>
              <a:rPr sz="1100" dirty="0">
                <a:latin typeface="Calibri"/>
                <a:cs typeface="Calibri"/>
              </a:rPr>
              <a:t>troy </a:t>
            </a:r>
            <a:r>
              <a:rPr sz="1100" spc="-5" dirty="0">
                <a:latin typeface="Calibri"/>
                <a:cs typeface="Calibri"/>
              </a:rPr>
              <a:t>ounces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.999 fine silver, </a:t>
            </a:r>
            <a:r>
              <a:rPr sz="1100" dirty="0">
                <a:latin typeface="Calibri"/>
                <a:cs typeface="Calibri"/>
              </a:rPr>
              <a:t>making </a:t>
            </a:r>
            <a:r>
              <a:rPr sz="1100" spc="-5" dirty="0">
                <a:latin typeface="Calibri"/>
                <a:cs typeface="Calibri"/>
              </a:rPr>
              <a:t>them among the purest silver bullion products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620" y="4096004"/>
            <a:ext cx="5962015" cy="4765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Pre-1933 U.S. Gold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Coins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1425"/>
              </a:spcBef>
            </a:pPr>
            <a:r>
              <a:rPr sz="1100" spc="-5" dirty="0">
                <a:latin typeface="Calibri"/>
                <a:cs typeface="Calibri"/>
              </a:rPr>
              <a:t>As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smart alternative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modern bullion </a:t>
            </a:r>
            <a:r>
              <a:rPr sz="1100" dirty="0">
                <a:latin typeface="Calibri"/>
                <a:cs typeface="Calibri"/>
              </a:rPr>
              <a:t>coins, we </a:t>
            </a:r>
            <a:r>
              <a:rPr sz="1100" spc="-5" dirty="0">
                <a:latin typeface="Calibri"/>
                <a:cs typeface="Calibri"/>
              </a:rPr>
              <a:t>recommend "common date" US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</a:t>
            </a:r>
            <a:r>
              <a:rPr sz="1100" dirty="0">
                <a:latin typeface="Calibri"/>
                <a:cs typeface="Calibri"/>
              </a:rPr>
              <a:t>minted  </a:t>
            </a:r>
            <a:r>
              <a:rPr sz="1100" spc="-5" dirty="0">
                <a:latin typeface="Calibri"/>
                <a:cs typeface="Calibri"/>
              </a:rPr>
              <a:t>pre-1933. These </a:t>
            </a:r>
            <a:r>
              <a:rPr sz="1100" dirty="0">
                <a:latin typeface="Calibri"/>
                <a:cs typeface="Calibri"/>
              </a:rPr>
              <a:t>old coins were produced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the U.S. government for </a:t>
            </a:r>
            <a:r>
              <a:rPr sz="1100" dirty="0">
                <a:latin typeface="Calibri"/>
                <a:cs typeface="Calibri"/>
              </a:rPr>
              <a:t>use </a:t>
            </a:r>
            <a:r>
              <a:rPr sz="1100" spc="-5" dirty="0">
                <a:latin typeface="Calibri"/>
                <a:cs typeface="Calibri"/>
              </a:rPr>
              <a:t>as currency before 1933, </a:t>
            </a:r>
            <a:r>
              <a:rPr sz="1100" dirty="0">
                <a:latin typeface="Calibri"/>
                <a:cs typeface="Calibri"/>
              </a:rPr>
              <a:t>when  gold was </a:t>
            </a:r>
            <a:r>
              <a:rPr sz="1100" spc="-5" dirty="0">
                <a:latin typeface="Calibri"/>
                <a:cs typeface="Calibri"/>
              </a:rPr>
              <a:t>still used as money. They are priced according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spot gold price plus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premium based </a:t>
            </a:r>
            <a:r>
              <a:rPr sz="1100" dirty="0">
                <a:latin typeface="Calibri"/>
                <a:cs typeface="Calibri"/>
              </a:rPr>
              <a:t>on  </a:t>
            </a:r>
            <a:r>
              <a:rPr sz="1100" spc="-5" dirty="0">
                <a:latin typeface="Calibri"/>
                <a:cs typeface="Calibri"/>
              </a:rPr>
              <a:t>their overall scarcity, grade, and demand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market.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3081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Although called "common </a:t>
            </a:r>
            <a:r>
              <a:rPr sz="1100" dirty="0">
                <a:latin typeface="Calibri"/>
                <a:cs typeface="Calibri"/>
              </a:rPr>
              <a:t>dates," they </a:t>
            </a:r>
            <a:r>
              <a:rPr sz="1100" spc="-5" dirty="0">
                <a:latin typeface="Calibri"/>
                <a:cs typeface="Calibri"/>
              </a:rPr>
              <a:t>are quite scarce.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many </a:t>
            </a:r>
            <a:r>
              <a:rPr sz="1100" spc="-5" dirty="0">
                <a:latin typeface="Calibri"/>
                <a:cs typeface="Calibri"/>
              </a:rPr>
              <a:t>millions originally minted, almost  all were heavily used in circulation during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1800s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early 1900s, and </a:t>
            </a:r>
            <a:r>
              <a:rPr sz="1100" dirty="0">
                <a:latin typeface="Calibri"/>
                <a:cs typeface="Calibri"/>
              </a:rPr>
              <a:t>many </a:t>
            </a:r>
            <a:r>
              <a:rPr sz="1100" spc="-5" dirty="0">
                <a:latin typeface="Calibri"/>
                <a:cs typeface="Calibri"/>
              </a:rPr>
              <a:t>were melted down  during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federal gold </a:t>
            </a:r>
            <a:r>
              <a:rPr sz="1100" spc="-10" dirty="0">
                <a:latin typeface="Calibri"/>
                <a:cs typeface="Calibri"/>
              </a:rPr>
              <a:t>recall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the 1930s. </a:t>
            </a:r>
            <a:r>
              <a:rPr sz="1100" spc="-5" dirty="0">
                <a:latin typeface="Calibri"/>
                <a:cs typeface="Calibri"/>
              </a:rPr>
              <a:t>Only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small fraction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original mintage survives today,  especially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higher Mint State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grades.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5880">
              <a:lnSpc>
                <a:spcPct val="101499"/>
              </a:lnSpc>
            </a:pP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fundamental scarcity of </a:t>
            </a:r>
            <a:r>
              <a:rPr sz="1100" dirty="0">
                <a:latin typeface="Calibri"/>
                <a:cs typeface="Calibri"/>
              </a:rPr>
              <a:t>these </a:t>
            </a:r>
            <a:r>
              <a:rPr sz="1100" spc="-5" dirty="0">
                <a:latin typeface="Calibri"/>
                <a:cs typeface="Calibri"/>
              </a:rPr>
              <a:t>classic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can </a:t>
            </a:r>
            <a:r>
              <a:rPr sz="1100" dirty="0">
                <a:latin typeface="Calibri"/>
                <a:cs typeface="Calibri"/>
              </a:rPr>
              <a:t>mean </a:t>
            </a:r>
            <a:r>
              <a:rPr sz="1100" spc="-5" dirty="0">
                <a:latin typeface="Calibri"/>
                <a:cs typeface="Calibri"/>
              </a:rPr>
              <a:t>substantially higher premiums </a:t>
            </a:r>
            <a:r>
              <a:rPr sz="1100" dirty="0">
                <a:latin typeface="Calibri"/>
                <a:cs typeface="Calibri"/>
              </a:rPr>
              <a:t>over </a:t>
            </a:r>
            <a:r>
              <a:rPr sz="1100" spc="-5" dirty="0">
                <a:latin typeface="Calibri"/>
                <a:cs typeface="Calibri"/>
              </a:rPr>
              <a:t>their  intrinsic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value during periods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heightened demand </a:t>
            </a:r>
            <a:r>
              <a:rPr sz="1100" dirty="0">
                <a:latin typeface="Calibri"/>
                <a:cs typeface="Calibri"/>
              </a:rPr>
              <a:t>or a </a:t>
            </a:r>
            <a:r>
              <a:rPr sz="1100" spc="-5" dirty="0">
                <a:latin typeface="Calibri"/>
                <a:cs typeface="Calibri"/>
              </a:rPr>
              <a:t>rising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price. This is what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call their  "double play" leverage: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proven ability to rise by more than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gold price because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fundamental  scarcity and restricted supply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national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market.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Better than Gold</a:t>
            </a:r>
            <a:r>
              <a:rPr sz="1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Bullion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2860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experience, these common-date, pre-1933 U.S. </a:t>
            </a:r>
            <a:r>
              <a:rPr sz="1100" dirty="0">
                <a:latin typeface="Calibri"/>
                <a:cs typeface="Calibri"/>
              </a:rPr>
              <a:t>gold coins </a:t>
            </a:r>
            <a:r>
              <a:rPr sz="1100" spc="-5" dirty="0">
                <a:latin typeface="Calibri"/>
                <a:cs typeface="Calibri"/>
              </a:rPr>
              <a:t>are better than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 for bulk 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buyers and investors. </a:t>
            </a:r>
            <a:r>
              <a:rPr sz="1100" dirty="0">
                <a:latin typeface="Calibri"/>
                <a:cs typeface="Calibri"/>
              </a:rPr>
              <a:t>They offer </a:t>
            </a:r>
            <a:r>
              <a:rPr sz="1100" spc="-5" dirty="0">
                <a:latin typeface="Calibri"/>
                <a:cs typeface="Calibri"/>
              </a:rPr>
              <a:t>all the benefits </a:t>
            </a:r>
            <a:r>
              <a:rPr sz="1100" dirty="0">
                <a:latin typeface="Calibri"/>
                <a:cs typeface="Calibri"/>
              </a:rPr>
              <a:t>of gold </a:t>
            </a:r>
            <a:r>
              <a:rPr sz="1100" spc="-5" dirty="0">
                <a:latin typeface="Calibri"/>
                <a:cs typeface="Calibri"/>
              </a:rPr>
              <a:t>bullion plus extra benefits like limited  supply, collector demand, financial privacy, and extra premium potential because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scarcity.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0541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Modern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 coins, because they are </a:t>
            </a:r>
            <a:r>
              <a:rPr sz="1100" dirty="0">
                <a:latin typeface="Calibri"/>
                <a:cs typeface="Calibri"/>
              </a:rPr>
              <a:t>made </a:t>
            </a:r>
            <a:r>
              <a:rPr sz="1100" spc="-5" dirty="0">
                <a:latin typeface="Calibri"/>
                <a:cs typeface="Calibri"/>
              </a:rPr>
              <a:t>in virtually unlimited quantities every year, </a:t>
            </a:r>
            <a:r>
              <a:rPr sz="1100" dirty="0">
                <a:latin typeface="Calibri"/>
                <a:cs typeface="Calibri"/>
              </a:rPr>
              <a:t>offer </a:t>
            </a:r>
            <a:r>
              <a:rPr sz="1100" spc="-10" dirty="0">
                <a:latin typeface="Calibri"/>
                <a:cs typeface="Calibri"/>
              </a:rPr>
              <a:t>no  </a:t>
            </a:r>
            <a:r>
              <a:rPr sz="1100" spc="-5" dirty="0">
                <a:latin typeface="Calibri"/>
                <a:cs typeface="Calibri"/>
              </a:rPr>
              <a:t>significant premiums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scarcity. And while </a:t>
            </a:r>
            <a:r>
              <a:rPr sz="1100" dirty="0">
                <a:latin typeface="Calibri"/>
                <a:cs typeface="Calibri"/>
              </a:rPr>
              <a:t>many </a:t>
            </a:r>
            <a:r>
              <a:rPr sz="1100" spc="-5" dirty="0">
                <a:latin typeface="Calibri"/>
                <a:cs typeface="Calibri"/>
              </a:rPr>
              <a:t>modern bullion coins are subject to broker reporting  requirements to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IRS, collectible coins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historical significance, like pre-1933 </a:t>
            </a:r>
            <a:r>
              <a:rPr sz="1100" spc="-10" dirty="0">
                <a:latin typeface="Calibri"/>
                <a:cs typeface="Calibri"/>
              </a:rPr>
              <a:t>US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coins, are  </a:t>
            </a:r>
            <a:r>
              <a:rPr sz="1100" dirty="0">
                <a:latin typeface="Calibri"/>
                <a:cs typeface="Calibri"/>
              </a:rPr>
              <a:t>exempt </a:t>
            </a:r>
            <a:r>
              <a:rPr sz="1100" spc="-10" dirty="0">
                <a:latin typeface="Calibri"/>
                <a:cs typeface="Calibri"/>
              </a:rPr>
              <a:t>from </a:t>
            </a:r>
            <a:r>
              <a:rPr sz="1100" spc="-5" dirty="0">
                <a:latin typeface="Calibri"/>
                <a:cs typeface="Calibri"/>
              </a:rPr>
              <a:t>these requirements, giving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more financial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privacy.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348739"/>
            <a:ext cx="1455419" cy="1351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3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195" y="43688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139" y="892556"/>
            <a:ext cx="5968365" cy="201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#1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U.S. $20 Gold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Double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Eagles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5244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new investors, </a:t>
            </a: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typically recommend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larger-sized Pre-1933 US Gold Coins like $20 Saint-  Gaudens Double Eagles, $20 Liberty Double Eagles. These denominations are by </a:t>
            </a:r>
            <a:r>
              <a:rPr sz="1100" spc="-10" dirty="0">
                <a:latin typeface="Calibri"/>
                <a:cs typeface="Calibri"/>
              </a:rPr>
              <a:t>far </a:t>
            </a:r>
            <a:r>
              <a:rPr sz="1100" dirty="0">
                <a:latin typeface="Calibri"/>
                <a:cs typeface="Calibri"/>
              </a:rPr>
              <a:t>the most </a:t>
            </a:r>
            <a:r>
              <a:rPr sz="1100" spc="-5" dirty="0">
                <a:latin typeface="Calibri"/>
                <a:cs typeface="Calibri"/>
              </a:rPr>
              <a:t>commonly  traded and feature the largest gold content. </a:t>
            </a:r>
            <a:r>
              <a:rPr sz="1100" dirty="0">
                <a:latin typeface="Calibri"/>
                <a:cs typeface="Calibri"/>
              </a:rPr>
              <a:t>Each </a:t>
            </a:r>
            <a:r>
              <a:rPr sz="1100" spc="-5" dirty="0">
                <a:latin typeface="Calibri"/>
                <a:cs typeface="Calibri"/>
              </a:rPr>
              <a:t>$20 </a:t>
            </a:r>
            <a:r>
              <a:rPr sz="1100" dirty="0">
                <a:latin typeface="Calibri"/>
                <a:cs typeface="Calibri"/>
              </a:rPr>
              <a:t>coin </a:t>
            </a:r>
            <a:r>
              <a:rPr sz="1100" spc="-5" dirty="0">
                <a:latin typeface="Calibri"/>
                <a:cs typeface="Calibri"/>
              </a:rPr>
              <a:t>contain 0.9675 </a:t>
            </a:r>
            <a:r>
              <a:rPr sz="1100" dirty="0">
                <a:latin typeface="Calibri"/>
                <a:cs typeface="Calibri"/>
              </a:rPr>
              <a:t>ounces of </a:t>
            </a:r>
            <a:r>
              <a:rPr sz="1100" spc="-5" dirty="0">
                <a:latin typeface="Calibri"/>
                <a:cs typeface="Calibri"/>
              </a:rPr>
              <a:t>pure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gold.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$20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double eagles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trade </a:t>
            </a:r>
            <a:r>
              <a:rPr sz="1100" spc="-10" dirty="0">
                <a:latin typeface="Calibri"/>
                <a:cs typeface="Calibri"/>
              </a:rPr>
              <a:t>at </a:t>
            </a:r>
            <a:r>
              <a:rPr sz="1100" spc="-5" dirty="0">
                <a:latin typeface="Calibri"/>
                <a:cs typeface="Calibri"/>
              </a:rPr>
              <a:t>very close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their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content value in </a:t>
            </a:r>
            <a:r>
              <a:rPr sz="1100" dirty="0">
                <a:latin typeface="Calibri"/>
                <a:cs typeface="Calibri"/>
              </a:rPr>
              <a:t>XF or </a:t>
            </a:r>
            <a:r>
              <a:rPr sz="1100" spc="-5" dirty="0">
                <a:latin typeface="Calibri"/>
                <a:cs typeface="Calibri"/>
              </a:rPr>
              <a:t>AU grade, </a:t>
            </a:r>
            <a:r>
              <a:rPr sz="1100" dirty="0">
                <a:latin typeface="Calibri"/>
                <a:cs typeface="Calibri"/>
              </a:rPr>
              <a:t>making  them a </a:t>
            </a:r>
            <a:r>
              <a:rPr sz="1100" spc="-5" dirty="0">
                <a:latin typeface="Calibri"/>
                <a:cs typeface="Calibri"/>
              </a:rPr>
              <a:t>fine bullion substitute. In higher Mint State grades like MS65, they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command large premiums 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scarcity and collector value, making them an excellent investment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$20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Liberty Type 3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(1877-1907)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559" y="4534915"/>
            <a:ext cx="5955665" cy="19589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50495" algn="just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$20 Liberty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double eagles are </a:t>
            </a:r>
            <a:r>
              <a:rPr sz="1100" dirty="0">
                <a:latin typeface="Calibri"/>
                <a:cs typeface="Calibri"/>
              </a:rPr>
              <a:t>one of the </a:t>
            </a:r>
            <a:r>
              <a:rPr sz="1100" spc="-5" dirty="0">
                <a:latin typeface="Calibri"/>
                <a:cs typeface="Calibri"/>
              </a:rPr>
              <a:t>world's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recognized gold coins.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workhorse coin </a:t>
            </a:r>
            <a:r>
              <a:rPr sz="1100" dirty="0">
                <a:latin typeface="Calibri"/>
                <a:cs typeface="Calibri"/>
              </a:rPr>
              <a:t>of  </a:t>
            </a:r>
            <a:r>
              <a:rPr sz="1100" spc="-5" dirty="0">
                <a:latin typeface="Calibri"/>
                <a:cs typeface="Calibri"/>
              </a:rPr>
              <a:t>commerce, it </a:t>
            </a:r>
            <a:r>
              <a:rPr sz="1100" dirty="0">
                <a:latin typeface="Calibri"/>
                <a:cs typeface="Calibri"/>
              </a:rPr>
              <a:t>was one of </a:t>
            </a:r>
            <a:r>
              <a:rPr sz="1100" spc="-5" dirty="0">
                <a:latin typeface="Calibri"/>
                <a:cs typeface="Calibri"/>
              </a:rPr>
              <a:t>the building </a:t>
            </a:r>
            <a:r>
              <a:rPr sz="1100" dirty="0">
                <a:latin typeface="Calibri"/>
                <a:cs typeface="Calibri"/>
              </a:rPr>
              <a:t>blocks of the </a:t>
            </a:r>
            <a:r>
              <a:rPr sz="1100" spc="-5" dirty="0">
                <a:latin typeface="Calibri"/>
                <a:cs typeface="Calibri"/>
              </a:rPr>
              <a:t>growing U.S. economy and financial markets in </a:t>
            </a:r>
            <a:r>
              <a:rPr sz="1100" dirty="0">
                <a:latin typeface="Calibri"/>
                <a:cs typeface="Calibri"/>
              </a:rPr>
              <a:t>the  19th </a:t>
            </a:r>
            <a:r>
              <a:rPr sz="1100" spc="-5" dirty="0">
                <a:latin typeface="Calibri"/>
                <a:cs typeface="Calibri"/>
              </a:rPr>
              <a:t>and early 20th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centuries.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Also known </a:t>
            </a:r>
            <a:r>
              <a:rPr sz="1100" spc="-1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Coronet Double Eagles because </a:t>
            </a:r>
            <a:r>
              <a:rPr sz="1100" dirty="0">
                <a:latin typeface="Calibri"/>
                <a:cs typeface="Calibri"/>
              </a:rPr>
              <a:t>of the coronet, or </a:t>
            </a:r>
            <a:r>
              <a:rPr sz="1100" spc="-5" dirty="0">
                <a:latin typeface="Calibri"/>
                <a:cs typeface="Calibri"/>
              </a:rPr>
              <a:t>crown, adorning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head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Liberty </a:t>
            </a:r>
            <a:r>
              <a:rPr sz="1100" dirty="0">
                <a:latin typeface="Calibri"/>
                <a:cs typeface="Calibri"/>
              </a:rPr>
              <a:t>on  the </a:t>
            </a:r>
            <a:r>
              <a:rPr sz="1100" spc="-5" dirty="0">
                <a:latin typeface="Calibri"/>
                <a:cs typeface="Calibri"/>
              </a:rPr>
              <a:t>obverse, $20 Liberty gold </a:t>
            </a:r>
            <a:r>
              <a:rPr sz="1100" dirty="0">
                <a:latin typeface="Calibri"/>
                <a:cs typeface="Calibri"/>
              </a:rPr>
              <a:t>coins were used </a:t>
            </a:r>
            <a:r>
              <a:rPr sz="1100" spc="-5" dirty="0">
                <a:latin typeface="Calibri"/>
                <a:cs typeface="Calibri"/>
              </a:rPr>
              <a:t>in every </a:t>
            </a:r>
            <a:r>
              <a:rPr sz="1100" dirty="0">
                <a:latin typeface="Calibri"/>
                <a:cs typeface="Calibri"/>
              </a:rPr>
              <a:t>aspect of </a:t>
            </a:r>
            <a:r>
              <a:rPr sz="1100" spc="-5" dirty="0">
                <a:latin typeface="Calibri"/>
                <a:cs typeface="Calibri"/>
              </a:rPr>
              <a:t>American economic life.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classic  portrait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Miss Liberty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the coin's obverse and </a:t>
            </a:r>
            <a:r>
              <a:rPr sz="1100" dirty="0">
                <a:latin typeface="Calibri"/>
                <a:cs typeface="Calibri"/>
              </a:rPr>
              <a:t>the bold </a:t>
            </a:r>
            <a:r>
              <a:rPr sz="1100" spc="-5" dirty="0">
                <a:latin typeface="Calibri"/>
                <a:cs typeface="Calibri"/>
              </a:rPr>
              <a:t>heraldic Eagle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its reverse stand as inspiring  symbols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America's emergence as </a:t>
            </a:r>
            <a:r>
              <a:rPr sz="1100" dirty="0">
                <a:latin typeface="Calibri"/>
                <a:cs typeface="Calibri"/>
              </a:rPr>
              <a:t>a mature </a:t>
            </a:r>
            <a:r>
              <a:rPr sz="1100" spc="-5" dirty="0">
                <a:latin typeface="Calibri"/>
                <a:cs typeface="Calibri"/>
              </a:rPr>
              <a:t>world power during this wild and exciting period in </a:t>
            </a:r>
            <a:r>
              <a:rPr sz="1100" dirty="0">
                <a:latin typeface="Calibri"/>
                <a:cs typeface="Calibri"/>
              </a:rPr>
              <a:t>our  </a:t>
            </a:r>
            <a:r>
              <a:rPr sz="1100" spc="-5" dirty="0">
                <a:latin typeface="Calibri"/>
                <a:cs typeface="Calibri"/>
              </a:rPr>
              <a:t>nation's history.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$20 Saint-Gaudens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(1907-1933)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693" y="8161980"/>
            <a:ext cx="5913755" cy="535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Saint-Gaudens $20 Double Eagle </a:t>
            </a:r>
            <a:r>
              <a:rPr sz="1100" dirty="0">
                <a:latin typeface="Calibri"/>
                <a:cs typeface="Calibri"/>
              </a:rPr>
              <a:t>one of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beautiful, popular, and widely recognized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all  </a:t>
            </a:r>
            <a:r>
              <a:rPr sz="1100" dirty="0">
                <a:latin typeface="Calibri"/>
                <a:cs typeface="Calibri"/>
              </a:rPr>
              <a:t>gold coins. The </a:t>
            </a:r>
            <a:r>
              <a:rPr sz="1100" spc="-5" dirty="0">
                <a:latin typeface="Calibri"/>
                <a:cs typeface="Calibri"/>
              </a:rPr>
              <a:t>last $20 gold piece struck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U.S. government for regular issue, it will forever remain  </a:t>
            </a:r>
            <a:r>
              <a:rPr sz="1100" dirty="0">
                <a:latin typeface="Calibri"/>
                <a:cs typeface="Calibri"/>
              </a:rPr>
              <a:t>a symbol of the </a:t>
            </a:r>
            <a:r>
              <a:rPr sz="1100" spc="-5" dirty="0">
                <a:latin typeface="Calibri"/>
                <a:cs typeface="Calibri"/>
              </a:rPr>
              <a:t>emerging greatness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United States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20th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Century.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3083051"/>
            <a:ext cx="1295399" cy="1295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4100" y="3083039"/>
            <a:ext cx="1285874" cy="1285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6670776"/>
            <a:ext cx="1333500" cy="133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0" y="6670776"/>
            <a:ext cx="1333487" cy="1333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6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02" y="436880"/>
            <a:ext cx="5970270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581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3556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$20 Saint-Gaudens gold coins are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perennial favorite </a:t>
            </a:r>
            <a:r>
              <a:rPr sz="1100" dirty="0">
                <a:latin typeface="Calibri"/>
                <a:cs typeface="Calibri"/>
              </a:rPr>
              <a:t>for gold coin </a:t>
            </a:r>
            <a:r>
              <a:rPr sz="1100" spc="-5" dirty="0">
                <a:latin typeface="Calibri"/>
                <a:cs typeface="Calibri"/>
              </a:rPr>
              <a:t>collections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investment portfolios  because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their stunning design, genuine scarcity,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worldwide popularity. Especially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higher  Mint State grades like </a:t>
            </a:r>
            <a:r>
              <a:rPr sz="1100" spc="-10" dirty="0">
                <a:latin typeface="Calibri"/>
                <a:cs typeface="Calibri"/>
              </a:rPr>
              <a:t>MS64 </a:t>
            </a:r>
            <a:r>
              <a:rPr sz="1100" spc="-5" dirty="0">
                <a:latin typeface="Calibri"/>
                <a:cs typeface="Calibri"/>
              </a:rPr>
              <a:t>and MS65, they have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proven ability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appreciate at times in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rising 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market </a:t>
            </a:r>
            <a:r>
              <a:rPr sz="1100" dirty="0">
                <a:latin typeface="Calibri"/>
                <a:cs typeface="Calibri"/>
              </a:rPr>
              <a:t>much </a:t>
            </a:r>
            <a:r>
              <a:rPr sz="1100" spc="-5" dirty="0">
                <a:latin typeface="Calibri"/>
                <a:cs typeface="Calibri"/>
              </a:rPr>
              <a:t>faster than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 because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their severely limited numbers and constant  collector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demand.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#2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U.S. $10 Gold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Eagles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Also popular among </a:t>
            </a:r>
            <a:r>
              <a:rPr sz="1100" dirty="0">
                <a:latin typeface="Calibri"/>
                <a:cs typeface="Calibri"/>
              </a:rPr>
              <a:t>gold investors </a:t>
            </a:r>
            <a:r>
              <a:rPr sz="1100" spc="-5" dirty="0">
                <a:latin typeface="Calibri"/>
                <a:cs typeface="Calibri"/>
              </a:rPr>
              <a:t>are U.S. $10 gold coins, like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$10 Liberty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$10 Indian.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Like</a:t>
            </a:r>
            <a:endParaRPr sz="1100">
              <a:latin typeface="Calibri"/>
              <a:cs typeface="Calibri"/>
            </a:endParaRPr>
          </a:p>
          <a:p>
            <a:pPr marL="12700" marR="107314">
              <a:lnSpc>
                <a:spcPct val="1095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$20 Gold Eagles, they are avidly sought by investors and collectors for their beautiful design, excellent  minting, and large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content. These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contain half as </a:t>
            </a:r>
            <a:r>
              <a:rPr sz="1100" dirty="0">
                <a:latin typeface="Calibri"/>
                <a:cs typeface="Calibri"/>
              </a:rPr>
              <a:t>much gold </a:t>
            </a:r>
            <a:r>
              <a:rPr sz="1100" spc="-1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$20 double eagles </a:t>
            </a:r>
            <a:r>
              <a:rPr sz="1100" spc="-10" dirty="0">
                <a:latin typeface="Calibri"/>
                <a:cs typeface="Calibri"/>
              </a:rPr>
              <a:t>at </a:t>
            </a:r>
            <a:r>
              <a:rPr sz="1100" spc="-5" dirty="0">
                <a:latin typeface="Calibri"/>
                <a:cs typeface="Calibri"/>
              </a:rPr>
              <a:t>0.48375  </a:t>
            </a:r>
            <a:r>
              <a:rPr sz="1100" dirty="0">
                <a:latin typeface="Calibri"/>
                <a:cs typeface="Calibri"/>
              </a:rPr>
              <a:t>ounces of </a:t>
            </a:r>
            <a:r>
              <a:rPr sz="1100" spc="-5" dirty="0">
                <a:latin typeface="Calibri"/>
                <a:cs typeface="Calibri"/>
              </a:rPr>
              <a:t>pure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$10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Liberty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Motto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(1877-1907)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175654"/>
            <a:ext cx="594677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10 </a:t>
            </a:r>
            <a:r>
              <a:rPr sz="1100" spc="-5" dirty="0">
                <a:latin typeface="Calibri"/>
                <a:cs typeface="Calibri"/>
              </a:rPr>
              <a:t>Liberty gold eagle coins </a:t>
            </a:r>
            <a:r>
              <a:rPr sz="1100" dirty="0">
                <a:latin typeface="Calibri"/>
                <a:cs typeface="Calibri"/>
              </a:rPr>
              <a:t>were </a:t>
            </a:r>
            <a:r>
              <a:rPr sz="1100" spc="-5" dirty="0">
                <a:latin typeface="Calibri"/>
                <a:cs typeface="Calibri"/>
              </a:rPr>
              <a:t>introduced by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U.S. </a:t>
            </a:r>
            <a:r>
              <a:rPr sz="1100" spc="-5" dirty="0">
                <a:latin typeface="Calibri"/>
                <a:cs typeface="Calibri"/>
              </a:rPr>
              <a:t>Mint in 1838 and continued in production until  1907 </a:t>
            </a:r>
            <a:r>
              <a:rPr sz="1100" dirty="0">
                <a:latin typeface="Calibri"/>
                <a:cs typeface="Calibri"/>
              </a:rPr>
              <a:t>with only one </a:t>
            </a:r>
            <a:r>
              <a:rPr sz="1100" spc="-5" dirty="0">
                <a:latin typeface="Calibri"/>
                <a:cs typeface="Calibri"/>
              </a:rPr>
              <a:t>substantial design change,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addition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motto IN GOD </a:t>
            </a:r>
            <a:r>
              <a:rPr sz="1100" dirty="0">
                <a:latin typeface="Calibri"/>
                <a:cs typeface="Calibri"/>
              </a:rPr>
              <a:t>WE TRUST on the  </a:t>
            </a:r>
            <a:r>
              <a:rPr sz="1100" spc="-5" dirty="0">
                <a:latin typeface="Calibri"/>
                <a:cs typeface="Calibri"/>
              </a:rPr>
              <a:t>reverse in 1866.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first variety, </a:t>
            </a:r>
            <a:r>
              <a:rPr sz="1100" dirty="0">
                <a:latin typeface="Calibri"/>
                <a:cs typeface="Calibri"/>
              </a:rPr>
              <a:t>the "No Motto" </a:t>
            </a:r>
            <a:r>
              <a:rPr sz="1100" spc="-5" dirty="0">
                <a:latin typeface="Calibri"/>
                <a:cs typeface="Calibri"/>
              </a:rPr>
              <a:t>$10 Liberty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eagle, </a:t>
            </a:r>
            <a:r>
              <a:rPr sz="1100" dirty="0">
                <a:latin typeface="Calibri"/>
                <a:cs typeface="Calibri"/>
              </a:rPr>
              <a:t>was </a:t>
            </a:r>
            <a:r>
              <a:rPr sz="1100" spc="-5" dirty="0">
                <a:latin typeface="Calibri"/>
                <a:cs typeface="Calibri"/>
              </a:rPr>
              <a:t>minted from 1838 to 1866.  </a:t>
            </a:r>
            <a:r>
              <a:rPr sz="1100" dirty="0">
                <a:latin typeface="Calibri"/>
                <a:cs typeface="Calibri"/>
              </a:rPr>
              <a:t>The second </a:t>
            </a:r>
            <a:r>
              <a:rPr sz="1100" spc="-5" dirty="0">
                <a:latin typeface="Calibri"/>
                <a:cs typeface="Calibri"/>
              </a:rPr>
              <a:t>variety,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"With </a:t>
            </a:r>
            <a:r>
              <a:rPr sz="1100" dirty="0">
                <a:latin typeface="Calibri"/>
                <a:cs typeface="Calibri"/>
              </a:rPr>
              <a:t>Motto" </a:t>
            </a:r>
            <a:r>
              <a:rPr sz="1100" spc="-5" dirty="0">
                <a:latin typeface="Calibri"/>
                <a:cs typeface="Calibri"/>
              </a:rPr>
              <a:t>$10 liberty, </a:t>
            </a:r>
            <a:r>
              <a:rPr sz="1100" dirty="0">
                <a:latin typeface="Calibri"/>
                <a:cs typeface="Calibri"/>
              </a:rPr>
              <a:t>was made </a:t>
            </a:r>
            <a:r>
              <a:rPr sz="1100" spc="-5" dirty="0">
                <a:latin typeface="Calibri"/>
                <a:cs typeface="Calibri"/>
              </a:rPr>
              <a:t>from 1866 until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1907.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$10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Indian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(1907-1933)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8141444"/>
            <a:ext cx="5947410" cy="763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Indian Head $10 gold coins,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gold eagles, </a:t>
            </a:r>
            <a:r>
              <a:rPr sz="1100" dirty="0">
                <a:latin typeface="Calibri"/>
                <a:cs typeface="Calibri"/>
              </a:rPr>
              <a:t>were </a:t>
            </a:r>
            <a:r>
              <a:rPr sz="1100" spc="-5" dirty="0">
                <a:latin typeface="Calibri"/>
                <a:cs typeface="Calibri"/>
              </a:rPr>
              <a:t>produced by US Mint </a:t>
            </a:r>
            <a:r>
              <a:rPr sz="1100" dirty="0">
                <a:latin typeface="Calibri"/>
                <a:cs typeface="Calibri"/>
              </a:rPr>
              <a:t>each year from </a:t>
            </a:r>
            <a:r>
              <a:rPr sz="1100" spc="-5" dirty="0">
                <a:latin typeface="Calibri"/>
                <a:cs typeface="Calibri"/>
              </a:rPr>
              <a:t>1907 to 1916, and  </a:t>
            </a:r>
            <a:r>
              <a:rPr sz="1100" dirty="0">
                <a:latin typeface="Calibri"/>
                <a:cs typeface="Calibri"/>
              </a:rPr>
              <a:t>then </a:t>
            </a:r>
            <a:r>
              <a:rPr sz="1100" spc="-5" dirty="0">
                <a:latin typeface="Calibri"/>
                <a:cs typeface="Calibri"/>
              </a:rPr>
              <a:t>intermittently until 1933. Replacing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Liberty (or Cornet) gold eagles that had </a:t>
            </a:r>
            <a:r>
              <a:rPr sz="1100" dirty="0">
                <a:latin typeface="Calibri"/>
                <a:cs typeface="Calibri"/>
              </a:rPr>
              <a:t>been </a:t>
            </a:r>
            <a:r>
              <a:rPr sz="1100" spc="-5" dirty="0">
                <a:latin typeface="Calibri"/>
                <a:cs typeface="Calibri"/>
              </a:rPr>
              <a:t>produced  since 1838, Indian gold eagles were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last $10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</a:t>
            </a:r>
            <a:r>
              <a:rPr sz="1100" dirty="0">
                <a:latin typeface="Calibri"/>
                <a:cs typeface="Calibri"/>
              </a:rPr>
              <a:t>minted </a:t>
            </a:r>
            <a:r>
              <a:rPr sz="1100" spc="-5" dirty="0">
                <a:latin typeface="Calibri"/>
                <a:cs typeface="Calibri"/>
              </a:rPr>
              <a:t>for circulation. Today, they are avidly  </a:t>
            </a:r>
            <a:r>
              <a:rPr sz="1100" dirty="0">
                <a:latin typeface="Calibri"/>
                <a:cs typeface="Calibri"/>
              </a:rPr>
              <a:t>sought </a:t>
            </a:r>
            <a:r>
              <a:rPr sz="1100" spc="-5" dirty="0">
                <a:latin typeface="Calibri"/>
                <a:cs typeface="Calibri"/>
              </a:rPr>
              <a:t>by investors and collectors for their beautiful design, excellent minting, and large </a:t>
            </a:r>
            <a:r>
              <a:rPr sz="1100" dirty="0">
                <a:latin typeface="Calibri"/>
                <a:cs typeface="Calibri"/>
              </a:rPr>
              <a:t>gold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content.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688079"/>
            <a:ext cx="1409700" cy="1409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8848" y="3725812"/>
            <a:ext cx="1371599" cy="137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0729" y="6521284"/>
            <a:ext cx="1371596" cy="1371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7081" y="6578434"/>
            <a:ext cx="1314446" cy="1314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6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195" y="43688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419" y="892556"/>
            <a:ext cx="5935345" cy="183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#3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$5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Half Eagles,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$2.50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Quarter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Eagles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Excellent investment opportunities also exist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smaller denominations like the $5 Liberty, $5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Indian,</a:t>
            </a:r>
            <a:endParaRPr sz="1100">
              <a:latin typeface="Calibri"/>
              <a:cs typeface="Calibri"/>
            </a:endParaRPr>
          </a:p>
          <a:p>
            <a:pPr marL="12700" marR="56515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$2.50 Liberty, and $2.50 Indian. Their smaller size </a:t>
            </a:r>
            <a:r>
              <a:rPr sz="1100" dirty="0">
                <a:latin typeface="Calibri"/>
                <a:cs typeface="Calibri"/>
              </a:rPr>
              <a:t>makes </a:t>
            </a:r>
            <a:r>
              <a:rPr sz="1100" spc="-5" dirty="0">
                <a:latin typeface="Calibri"/>
                <a:cs typeface="Calibri"/>
              </a:rPr>
              <a:t>them </a:t>
            </a:r>
            <a:r>
              <a:rPr sz="1100" dirty="0">
                <a:latin typeface="Calibri"/>
                <a:cs typeface="Calibri"/>
              </a:rPr>
              <a:t>less </a:t>
            </a:r>
            <a:r>
              <a:rPr sz="1100" spc="-5" dirty="0">
                <a:latin typeface="Calibri"/>
                <a:cs typeface="Calibri"/>
              </a:rPr>
              <a:t>popular </a:t>
            </a:r>
            <a:r>
              <a:rPr sz="1100" spc="-10" dirty="0">
                <a:latin typeface="Calibri"/>
                <a:cs typeface="Calibri"/>
              </a:rPr>
              <a:t>among </a:t>
            </a:r>
            <a:r>
              <a:rPr sz="1100" spc="-5" dirty="0">
                <a:latin typeface="Calibri"/>
                <a:cs typeface="Calibri"/>
              </a:rPr>
              <a:t>average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  </a:t>
            </a:r>
            <a:r>
              <a:rPr sz="1100" dirty="0">
                <a:latin typeface="Calibri"/>
                <a:cs typeface="Calibri"/>
              </a:rPr>
              <a:t>investors, </a:t>
            </a:r>
            <a:r>
              <a:rPr sz="1100" spc="-5" dirty="0">
                <a:latin typeface="Calibri"/>
                <a:cs typeface="Calibri"/>
              </a:rPr>
              <a:t>which </a:t>
            </a:r>
            <a:r>
              <a:rPr sz="1100" dirty="0">
                <a:latin typeface="Calibri"/>
                <a:cs typeface="Calibri"/>
              </a:rPr>
              <a:t>means </a:t>
            </a:r>
            <a:r>
              <a:rPr sz="1100" spc="-5" dirty="0">
                <a:latin typeface="Calibri"/>
                <a:cs typeface="Calibri"/>
              </a:rPr>
              <a:t>they often carry </a:t>
            </a:r>
            <a:r>
              <a:rPr sz="1100" dirty="0">
                <a:latin typeface="Calibri"/>
                <a:cs typeface="Calibri"/>
              </a:rPr>
              <a:t>much </a:t>
            </a:r>
            <a:r>
              <a:rPr sz="1100" spc="-5" dirty="0">
                <a:latin typeface="Calibri"/>
                <a:cs typeface="Calibri"/>
              </a:rPr>
              <a:t>smaller premiums than their overall scarcity should  generate. There are great deals to be had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current market. (Note: $2.50 Quarter Eagles look  identical to the $5 Half Eagles below.) $5 coins contain 0.2410 </a:t>
            </a:r>
            <a:r>
              <a:rPr sz="1100" dirty="0">
                <a:latin typeface="Calibri"/>
                <a:cs typeface="Calibri"/>
              </a:rPr>
              <a:t>ounces of </a:t>
            </a:r>
            <a:r>
              <a:rPr sz="1100" spc="-5" dirty="0">
                <a:latin typeface="Calibri"/>
                <a:cs typeface="Calibri"/>
              </a:rPr>
              <a:t>pure gold. $2.50 coins </a:t>
            </a:r>
            <a:r>
              <a:rPr sz="1100" dirty="0">
                <a:latin typeface="Calibri"/>
                <a:cs typeface="Calibri"/>
              </a:rPr>
              <a:t>contain  </a:t>
            </a:r>
            <a:r>
              <a:rPr sz="1100" spc="-5" dirty="0">
                <a:latin typeface="Calibri"/>
                <a:cs typeface="Calibri"/>
              </a:rPr>
              <a:t>0.12094 </a:t>
            </a:r>
            <a:r>
              <a:rPr sz="1100" dirty="0">
                <a:latin typeface="Calibri"/>
                <a:cs typeface="Calibri"/>
              </a:rPr>
              <a:t>ounces of </a:t>
            </a:r>
            <a:r>
              <a:rPr sz="1100" spc="-5" dirty="0">
                <a:latin typeface="Calibri"/>
                <a:cs typeface="Calibri"/>
              </a:rPr>
              <a:t>pure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gold.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tabLst>
                <a:tab pos="3639820" algn="l"/>
              </a:tabLst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$5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Liberty with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Motto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(1866-1907)	$5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Indian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(1908-1929)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4274202"/>
            <a:ext cx="5829935" cy="706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AGE offers highest-quality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at </a:t>
            </a:r>
            <a:r>
              <a:rPr sz="1100" dirty="0">
                <a:latin typeface="Calibri"/>
                <a:cs typeface="Calibri"/>
              </a:rPr>
              <a:t>each </a:t>
            </a:r>
            <a:r>
              <a:rPr sz="1100" spc="-5" dirty="0">
                <a:latin typeface="Calibri"/>
                <a:cs typeface="Calibri"/>
              </a:rPr>
              <a:t>grade level. </a:t>
            </a:r>
            <a:r>
              <a:rPr sz="1100" spc="-10" dirty="0">
                <a:latin typeface="Calibri"/>
                <a:cs typeface="Calibri"/>
              </a:rPr>
              <a:t>All </a:t>
            </a:r>
            <a:r>
              <a:rPr sz="1100" dirty="0">
                <a:latin typeface="Calibri"/>
                <a:cs typeface="Calibri"/>
              </a:rPr>
              <a:t>our </a:t>
            </a:r>
            <a:r>
              <a:rPr sz="1100" spc="-5" dirty="0">
                <a:latin typeface="Calibri"/>
                <a:cs typeface="Calibri"/>
              </a:rPr>
              <a:t>certified </a:t>
            </a:r>
            <a:r>
              <a:rPr sz="1100" dirty="0">
                <a:latin typeface="Calibri"/>
                <a:cs typeface="Calibri"/>
              </a:rPr>
              <a:t>coins have </a:t>
            </a:r>
            <a:r>
              <a:rPr sz="1100" spc="-5" dirty="0">
                <a:latin typeface="Calibri"/>
                <a:cs typeface="Calibri"/>
              </a:rPr>
              <a:t>been graded and  authenticated by NGC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PCGS, </a:t>
            </a:r>
            <a:r>
              <a:rPr sz="1100" dirty="0">
                <a:latin typeface="Calibri"/>
                <a:cs typeface="Calibri"/>
              </a:rPr>
              <a:t>the most trusted </a:t>
            </a:r>
            <a:r>
              <a:rPr sz="1100" spc="-5" dirty="0">
                <a:latin typeface="Calibri"/>
                <a:cs typeface="Calibri"/>
              </a:rPr>
              <a:t>independent coin grading firms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industry. </a:t>
            </a:r>
            <a:r>
              <a:rPr sz="1100" dirty="0">
                <a:latin typeface="Calibri"/>
                <a:cs typeface="Calibri"/>
              </a:rPr>
              <a:t>Plus,  we </a:t>
            </a:r>
            <a:r>
              <a:rPr sz="1100" spc="-5" dirty="0">
                <a:latin typeface="Calibri"/>
                <a:cs typeface="Calibri"/>
              </a:rPr>
              <a:t>cherry-pick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national market for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best coins </a:t>
            </a:r>
            <a:r>
              <a:rPr sz="1100" spc="-10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each </a:t>
            </a:r>
            <a:r>
              <a:rPr sz="1100" spc="-5" dirty="0">
                <a:latin typeface="Calibri"/>
                <a:cs typeface="Calibri"/>
              </a:rPr>
              <a:t>grade. Rest assured that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will </a:t>
            </a:r>
            <a:r>
              <a:rPr sz="1100" dirty="0">
                <a:latin typeface="Calibri"/>
                <a:cs typeface="Calibri"/>
              </a:rPr>
              <a:t>not </a:t>
            </a:r>
            <a:r>
              <a:rPr sz="1100" spc="-5" dirty="0">
                <a:latin typeface="Calibri"/>
                <a:cs typeface="Calibri"/>
              </a:rPr>
              <a:t>find  </a:t>
            </a:r>
            <a:r>
              <a:rPr sz="1100" dirty="0">
                <a:latin typeface="Calibri"/>
                <a:cs typeface="Calibri"/>
              </a:rPr>
              <a:t>better coins </a:t>
            </a:r>
            <a:r>
              <a:rPr sz="1100" spc="-5" dirty="0">
                <a:latin typeface="Calibri"/>
                <a:cs typeface="Calibri"/>
              </a:rPr>
              <a:t>at lower prices than </a:t>
            </a:r>
            <a:r>
              <a:rPr sz="1100" dirty="0">
                <a:latin typeface="Calibri"/>
                <a:cs typeface="Calibri"/>
              </a:rPr>
              <a:t>ours. Your </a:t>
            </a:r>
            <a:r>
              <a:rPr sz="1100" spc="-5" dirty="0">
                <a:latin typeface="Calibri"/>
                <a:cs typeface="Calibri"/>
              </a:rPr>
              <a:t>satisfaction is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858" y="5380824"/>
            <a:ext cx="5937885" cy="2853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Pre-WWII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European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gold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coins</a:t>
            </a:r>
            <a:endParaRPr sz="1600">
              <a:latin typeface="Calibri"/>
              <a:cs typeface="Calibri"/>
            </a:endParaRPr>
          </a:p>
          <a:p>
            <a:pPr marL="13335" marR="98425">
              <a:lnSpc>
                <a:spcPct val="101800"/>
              </a:lnSpc>
              <a:spcBef>
                <a:spcPts val="1425"/>
              </a:spcBef>
            </a:pPr>
            <a:r>
              <a:rPr sz="1100" dirty="0">
                <a:latin typeface="Calibri"/>
                <a:cs typeface="Calibri"/>
              </a:rPr>
              <a:t>European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world </a:t>
            </a:r>
            <a:r>
              <a:rPr sz="1100" spc="-5" dirty="0">
                <a:latin typeface="Calibri"/>
                <a:cs typeface="Calibri"/>
              </a:rPr>
              <a:t>gold coins are an overlooked but very promising sector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today's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market for  bulk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investors and collectors. </a:t>
            </a:r>
            <a:r>
              <a:rPr sz="1100" dirty="0">
                <a:latin typeface="Calibri"/>
                <a:cs typeface="Calibri"/>
              </a:rPr>
              <a:t>Minted mostly </a:t>
            </a:r>
            <a:r>
              <a:rPr sz="1100" spc="-5" dirty="0">
                <a:latin typeface="Calibri"/>
                <a:cs typeface="Calibri"/>
              </a:rPr>
              <a:t>pre-1935, these classic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from </a:t>
            </a:r>
            <a:r>
              <a:rPr sz="1100" dirty="0">
                <a:latin typeface="Calibri"/>
                <a:cs typeface="Calibri"/>
              </a:rPr>
              <a:t>many </a:t>
            </a:r>
            <a:r>
              <a:rPr sz="1100" spc="-5" dirty="0">
                <a:latin typeface="Calibri"/>
                <a:cs typeface="Calibri"/>
              </a:rPr>
              <a:t>nations  </a:t>
            </a:r>
            <a:r>
              <a:rPr sz="1100" dirty="0">
                <a:latin typeface="Calibri"/>
                <a:cs typeface="Calibri"/>
              </a:rPr>
              <a:t>offer </a:t>
            </a:r>
            <a:r>
              <a:rPr sz="1100" spc="-5" dirty="0">
                <a:latin typeface="Calibri"/>
                <a:cs typeface="Calibri"/>
              </a:rPr>
              <a:t>all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benefits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modern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bullion </a:t>
            </a:r>
            <a:r>
              <a:rPr sz="1100" dirty="0">
                <a:latin typeface="Calibri"/>
                <a:cs typeface="Calibri"/>
              </a:rPr>
              <a:t>coins </a:t>
            </a:r>
            <a:r>
              <a:rPr sz="1100" spc="-5" dirty="0">
                <a:latin typeface="Calibri"/>
                <a:cs typeface="Calibri"/>
              </a:rPr>
              <a:t>plus </a:t>
            </a:r>
            <a:r>
              <a:rPr sz="1100" dirty="0">
                <a:latin typeface="Calibri"/>
                <a:cs typeface="Calibri"/>
              </a:rPr>
              <a:t>extra </a:t>
            </a:r>
            <a:r>
              <a:rPr sz="1100" spc="-5" dirty="0">
                <a:latin typeface="Calibri"/>
                <a:cs typeface="Calibri"/>
              </a:rPr>
              <a:t>benefits like limited supply, collector  demand, financial privacy, and </a:t>
            </a:r>
            <a:r>
              <a:rPr sz="1100" dirty="0">
                <a:latin typeface="Calibri"/>
                <a:cs typeface="Calibri"/>
              </a:rPr>
              <a:t>extra </a:t>
            </a:r>
            <a:r>
              <a:rPr sz="1100" spc="-5" dirty="0">
                <a:latin typeface="Calibri"/>
                <a:cs typeface="Calibri"/>
              </a:rPr>
              <a:t>premium potential because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scarcity.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1600"/>
              </a:lnSpc>
            </a:pPr>
            <a:r>
              <a:rPr sz="1100" dirty="0">
                <a:latin typeface="Calibri"/>
                <a:cs typeface="Calibri"/>
              </a:rPr>
              <a:t>We </a:t>
            </a:r>
            <a:r>
              <a:rPr sz="1100" spc="-5" dirty="0">
                <a:latin typeface="Calibri"/>
                <a:cs typeface="Calibri"/>
              </a:rPr>
              <a:t>general trade European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coins </a:t>
            </a:r>
            <a:r>
              <a:rPr sz="1100" dirty="0">
                <a:latin typeface="Calibri"/>
                <a:cs typeface="Calibri"/>
              </a:rPr>
              <a:t>minted </a:t>
            </a:r>
            <a:r>
              <a:rPr sz="1100" spc="-5" dirty="0">
                <a:latin typeface="Calibri"/>
                <a:cs typeface="Calibri"/>
              </a:rPr>
              <a:t>after 1800, which are more readily found today. </a:t>
            </a:r>
            <a:r>
              <a:rPr sz="1100" dirty="0">
                <a:latin typeface="Calibri"/>
                <a:cs typeface="Calibri"/>
              </a:rPr>
              <a:t>Most  contain </a:t>
            </a:r>
            <a:r>
              <a:rPr sz="1100" spc="-5" dirty="0">
                <a:latin typeface="Calibri"/>
                <a:cs typeface="Calibri"/>
              </a:rPr>
              <a:t>one-fifth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one-quarter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an </a:t>
            </a:r>
            <a:r>
              <a:rPr sz="1100" dirty="0">
                <a:latin typeface="Calibri"/>
                <a:cs typeface="Calibri"/>
              </a:rPr>
              <a:t>ounce of </a:t>
            </a:r>
            <a:r>
              <a:rPr sz="1100" spc="-5" dirty="0">
                <a:latin typeface="Calibri"/>
                <a:cs typeface="Calibri"/>
              </a:rPr>
              <a:t>gold. Many are relatively common,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large quantities  surviving in Brilliant Uncirculated (BU) grade. Therefore, they trade remarkably close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their intrinsic  </a:t>
            </a:r>
            <a:r>
              <a:rPr sz="1100" dirty="0">
                <a:latin typeface="Calibri"/>
                <a:cs typeface="Calibri"/>
              </a:rPr>
              <a:t>gold </a:t>
            </a:r>
            <a:r>
              <a:rPr sz="1100" spc="-5" dirty="0">
                <a:latin typeface="Calibri"/>
                <a:cs typeface="Calibri"/>
              </a:rPr>
              <a:t>content today, </a:t>
            </a:r>
            <a:r>
              <a:rPr sz="1100" dirty="0">
                <a:latin typeface="Calibri"/>
                <a:cs typeface="Calibri"/>
              </a:rPr>
              <a:t>making </a:t>
            </a:r>
            <a:r>
              <a:rPr sz="1100" spc="-5" dirty="0">
                <a:latin typeface="Calibri"/>
                <a:cs typeface="Calibri"/>
              </a:rPr>
              <a:t>them an excellent—and </a:t>
            </a:r>
            <a:r>
              <a:rPr sz="1100" spc="-10" dirty="0">
                <a:latin typeface="Calibri"/>
                <a:cs typeface="Calibri"/>
              </a:rPr>
              <a:t>far </a:t>
            </a:r>
            <a:r>
              <a:rPr sz="1100" spc="-5" dirty="0">
                <a:latin typeface="Calibri"/>
                <a:cs typeface="Calibri"/>
              </a:rPr>
              <a:t>more interesting—substitute for </a:t>
            </a:r>
            <a:r>
              <a:rPr sz="1100" dirty="0">
                <a:latin typeface="Calibri"/>
                <a:cs typeface="Calibri"/>
              </a:rPr>
              <a:t>modern </a:t>
            </a:r>
            <a:r>
              <a:rPr sz="1100" spc="-5" dirty="0">
                <a:latin typeface="Calibri"/>
                <a:cs typeface="Calibri"/>
              </a:rPr>
              <a:t>bullion  </a:t>
            </a:r>
            <a:r>
              <a:rPr sz="1100" dirty="0">
                <a:latin typeface="Calibri"/>
                <a:cs typeface="Calibri"/>
              </a:rPr>
              <a:t>coins.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8034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AGE offers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wide variety of high-quality European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World </a:t>
            </a:r>
            <a:r>
              <a:rPr sz="1100" spc="-5" dirty="0">
                <a:latin typeface="Calibri"/>
                <a:cs typeface="Calibri"/>
              </a:rPr>
              <a:t>gold coins. All </a:t>
            </a:r>
            <a:r>
              <a:rPr sz="1100" dirty="0">
                <a:latin typeface="Calibri"/>
                <a:cs typeface="Calibri"/>
              </a:rPr>
              <a:t>our coins </a:t>
            </a:r>
            <a:r>
              <a:rPr sz="1100" spc="-5" dirty="0">
                <a:latin typeface="Calibri"/>
                <a:cs typeface="Calibri"/>
              </a:rPr>
              <a:t>are carefully  hand-selected for quality and eye-appeal. Please call and speak to </a:t>
            </a:r>
            <a:r>
              <a:rPr sz="1100" dirty="0">
                <a:latin typeface="Calibri"/>
                <a:cs typeface="Calibri"/>
              </a:rPr>
              <a:t>one of our </a:t>
            </a:r>
            <a:r>
              <a:rPr sz="1100" spc="-5" dirty="0">
                <a:latin typeface="Calibri"/>
                <a:cs typeface="Calibri"/>
              </a:rPr>
              <a:t>knowledgeable account  managers for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best values in today's market.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2897807"/>
            <a:ext cx="1209675" cy="120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5182" y="2935907"/>
            <a:ext cx="1171574" cy="117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7428" y="2897809"/>
            <a:ext cx="2438399" cy="1218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American Gold</a:t>
            </a:r>
            <a:r>
              <a:rPr spc="-80" dirty="0"/>
              <a:t> </a:t>
            </a:r>
            <a:r>
              <a:rPr spc="-5" dirty="0"/>
              <a:t>Exchange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1-800-613-9323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8443" y="9274330"/>
            <a:ext cx="11830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  <a:hlinkClick r:id="rId5"/>
              </a:rPr>
              <a:t>www.amergold.com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4771</Words>
  <Application>Microsoft Office PowerPoint</Application>
  <PresentationFormat>Custom</PresentationFormat>
  <Paragraphs>242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Brush Script 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Samuelson</dc:creator>
  <cp:lastModifiedBy>Dana Samuelson</cp:lastModifiedBy>
  <cp:revision>1</cp:revision>
  <dcterms:created xsi:type="dcterms:W3CDTF">2019-03-12T21:04:56Z</dcterms:created>
  <dcterms:modified xsi:type="dcterms:W3CDTF">2020-06-09T23:52:00Z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2019-01-14T00:00:00Z</vt:filetime>
  </property>
  <property fmtid="{D5CDD505-2E9C-101B-9397-08002B2CF9AE}" pid="3" name="Creator">
    <vt:lpwstr>Acrobat PDFMaker 19 for Word</vt:lpwstr>
  </property>
  <property fmtid="{D5CDD505-2E9C-101B-9397-08002B2CF9AE}" pid="4" name="LastSaved">
    <vt:filetime>2019-03-12T00:00:00Z</vt:filetime>
  </property>
</Properties>
</file>